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56" r:id="rId5"/>
    <p:sldId id="257" r:id="rId6"/>
    <p:sldId id="283" r:id="rId7"/>
    <p:sldId id="266" r:id="rId8"/>
    <p:sldId id="261" r:id="rId9"/>
    <p:sldId id="268" r:id="rId10"/>
    <p:sldId id="273" r:id="rId11"/>
    <p:sldId id="274" r:id="rId12"/>
    <p:sldId id="279" r:id="rId13"/>
    <p:sldId id="282" r:id="rId14"/>
    <p:sldId id="288" r:id="rId15"/>
    <p:sldId id="285" r:id="rId16"/>
    <p:sldId id="286" r:id="rId17"/>
    <p:sldId id="277" r:id="rId18"/>
    <p:sldId id="278" r:id="rId19"/>
    <p:sldId id="26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2" autoAdjust="0"/>
  </p:normalViewPr>
  <p:slideViewPr>
    <p:cSldViewPr snapToGrid="0">
      <p:cViewPr>
        <p:scale>
          <a:sx n="122" d="100"/>
          <a:sy n="122" d="100"/>
        </p:scale>
        <p:origin x="-150" y="-42"/>
      </p:cViewPr>
      <p:guideLst>
        <p:guide orient="horz" pos="2160"/>
        <p:guide pos="384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9/15/2020</a:t>
            </a:fld>
            <a:endParaRPr lang="en-US" dirty="0"/>
          </a:p>
        </p:txBody>
      </p:sp>
      <p:sp>
        <p:nvSpPr>
          <p:cNvPr id="4" name="Footer Placeholder 3">
            <a:extLst>
              <a:ext uri="{FF2B5EF4-FFF2-40B4-BE49-F238E27FC236}">
                <a16:creationId xmlns=""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9/15/2020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8" name="Content Placeholder 3">
            <a:extLst>
              <a:ext uri="{FF2B5EF4-FFF2-40B4-BE49-F238E27FC236}">
                <a16:creationId xmlns=""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5">
            <a:extLst>
              <a:ext uri="{FF2B5EF4-FFF2-40B4-BE49-F238E27FC236}">
                <a16:creationId xmlns=""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2" name="Title 1">
            <a:extLst>
              <a:ext uri="{FF2B5EF4-FFF2-40B4-BE49-F238E27FC236}">
                <a16:creationId xmlns=""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3" name="Text Placeholder 21">
            <a:extLst>
              <a:ext uri="{FF2B5EF4-FFF2-40B4-BE49-F238E27FC236}">
                <a16:creationId xmlns=""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37" name="Text Placeholder 21">
            <a:extLst>
              <a:ext uri="{FF2B5EF4-FFF2-40B4-BE49-F238E27FC236}">
                <a16:creationId xmlns=""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Click to edit Master text styles</a:t>
            </a:r>
          </a:p>
        </p:txBody>
      </p:sp>
      <p:sp>
        <p:nvSpPr>
          <p:cNvPr id="40" name="Text Placeholder 24">
            <a:extLst>
              <a:ext uri="{FF2B5EF4-FFF2-40B4-BE49-F238E27FC236}">
                <a16:creationId xmlns=""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3" name="Text Placeholder 24">
            <a:extLst>
              <a:ext uri="{FF2B5EF4-FFF2-40B4-BE49-F238E27FC236}">
                <a16:creationId xmlns=""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5" name="Text Placeholder 24">
            <a:extLst>
              <a:ext uri="{FF2B5EF4-FFF2-40B4-BE49-F238E27FC236}">
                <a16:creationId xmlns=""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6" name="Text Placeholder 24">
            <a:extLst>
              <a:ext uri="{FF2B5EF4-FFF2-40B4-BE49-F238E27FC236}">
                <a16:creationId xmlns=""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Click to edit Master text styles</a:t>
            </a:r>
          </a:p>
        </p:txBody>
      </p:sp>
      <p:sp>
        <p:nvSpPr>
          <p:cNvPr id="48" name="Text Placeholder 24">
            <a:extLst>
              <a:ext uri="{FF2B5EF4-FFF2-40B4-BE49-F238E27FC236}">
                <a16:creationId xmlns=""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Click to edit Master text styles</a:t>
            </a:r>
          </a:p>
        </p:txBody>
      </p:sp>
      <p:sp>
        <p:nvSpPr>
          <p:cNvPr id="49" name="Text Placeholder 24">
            <a:extLst>
              <a:ext uri="{FF2B5EF4-FFF2-40B4-BE49-F238E27FC236}">
                <a16:creationId xmlns=""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0" name="Text Placeholder 24">
            <a:extLst>
              <a:ext uri="{FF2B5EF4-FFF2-40B4-BE49-F238E27FC236}">
                <a16:creationId xmlns=""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Click to edit Master text styles</a:t>
            </a:r>
          </a:p>
        </p:txBody>
      </p:sp>
      <p:sp>
        <p:nvSpPr>
          <p:cNvPr id="55" name="Picture Placeholder 12">
            <a:extLst>
              <a:ext uri="{FF2B5EF4-FFF2-40B4-BE49-F238E27FC236}">
                <a16:creationId xmlns=""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19" name="Graphic 17">
            <a:extLst>
              <a:ext uri="{FF2B5EF4-FFF2-40B4-BE49-F238E27FC236}">
                <a16:creationId xmlns=""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sp>
        <p:nvSpPr>
          <p:cNvPr id="20" name="Text Placeholder 16">
            <a:extLst>
              <a:ext uri="{FF2B5EF4-FFF2-40B4-BE49-F238E27FC236}">
                <a16:creationId xmlns=""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Click to edit Master text styles</a:t>
            </a:r>
          </a:p>
        </p:txBody>
      </p:sp>
      <p:grpSp>
        <p:nvGrpSpPr>
          <p:cNvPr id="22" name="Graphic 20">
            <a:extLst>
              <a:ext uri="{FF2B5EF4-FFF2-40B4-BE49-F238E27FC236}">
                <a16:creationId xmlns=""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8" name="Footer Placeholder 7">
            <a:extLst>
              <a:ext uri="{FF2B5EF4-FFF2-40B4-BE49-F238E27FC236}">
                <a16:creationId xmlns=""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Click to edit Master text styles</a:t>
            </a:r>
          </a:p>
          <a:p>
            <a:pPr lvl="1"/>
            <a:r>
              <a:rPr lang="en-US" noProof="0"/>
              <a:t>Second level</a:t>
            </a:r>
          </a:p>
        </p:txBody>
      </p:sp>
      <p:sp>
        <p:nvSpPr>
          <p:cNvPr id="17" name="Text Placeholder 2">
            <a:extLst>
              <a:ext uri="{FF2B5EF4-FFF2-40B4-BE49-F238E27FC236}">
                <a16:creationId xmlns=""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acomb.northumberland.sch.uk/"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youtube.com/watch?v=TkXcabDUg7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7671E014-38A6-4604-84E2-0E92500FBC52}"/>
              </a:ext>
            </a:extLst>
          </p:cNvPr>
          <p:cNvSpPr>
            <a:spLocks noGrp="1"/>
          </p:cNvSpPr>
          <p:nvPr>
            <p:ph type="body" sz="quarter" idx="16"/>
          </p:nvPr>
        </p:nvSpPr>
        <p:spPr>
          <a:xfrm rot="720000">
            <a:off x="9499569" y="467059"/>
            <a:ext cx="1556405" cy="973324"/>
          </a:xfrm>
        </p:spPr>
        <p:txBody>
          <a:bodyPr>
            <a:normAutofit fontScale="92500"/>
          </a:bodyPr>
          <a:lstStyle/>
          <a:p>
            <a:r>
              <a:rPr lang="en-US" sz="2400" dirty="0">
                <a:latin typeface="SassoonPrimaryInfant" panose="00000400000000000000" pitchFamily="2" charset="0"/>
              </a:rPr>
              <a:t>September</a:t>
            </a:r>
          </a:p>
          <a:p>
            <a:r>
              <a:rPr lang="en-US" sz="2400" dirty="0">
                <a:latin typeface="SassoonPrimaryInfant" panose="00000400000000000000" pitchFamily="2" charset="0"/>
              </a:rPr>
              <a:t>2019</a:t>
            </a:r>
            <a:endParaRPr lang="ru-RU" sz="2400" dirty="0"/>
          </a:p>
        </p:txBody>
      </p:sp>
      <p:sp>
        <p:nvSpPr>
          <p:cNvPr id="2" name="Title 1">
            <a:extLst>
              <a:ext uri="{FF2B5EF4-FFF2-40B4-BE49-F238E27FC236}">
                <a16:creationId xmlns="" xmlns:a16="http://schemas.microsoft.com/office/drawing/2014/main" id="{2FF535A0-9A52-40AD-972C-D0F96C905295}"/>
              </a:ext>
            </a:extLst>
          </p:cNvPr>
          <p:cNvSpPr>
            <a:spLocks noGrp="1"/>
          </p:cNvSpPr>
          <p:nvPr>
            <p:ph type="ctrTitle"/>
          </p:nvPr>
        </p:nvSpPr>
        <p:spPr/>
        <p:txBody>
          <a:bodyPr/>
          <a:lstStyle/>
          <a:p>
            <a:pPr algn="ctr"/>
            <a:r>
              <a:rPr lang="en-US" dirty="0">
                <a:latin typeface="SassoonPrimaryInfant" panose="00000400000000000000" pitchFamily="2" charset="0"/>
              </a:rPr>
              <a:t>Welcome to Reception</a:t>
            </a:r>
            <a:endParaRPr lang="ru-RU" dirty="0"/>
          </a:p>
        </p:txBody>
      </p:sp>
      <p:sp>
        <p:nvSpPr>
          <p:cNvPr id="3" name="Subtitle 2">
            <a:extLst>
              <a:ext uri="{FF2B5EF4-FFF2-40B4-BE49-F238E27FC236}">
                <a16:creationId xmlns="" xmlns:a16="http://schemas.microsoft.com/office/drawing/2014/main" id="{5A81143F-FBEE-4565-886D-08852310C84F}"/>
              </a:ext>
            </a:extLst>
          </p:cNvPr>
          <p:cNvSpPr>
            <a:spLocks noGrp="1"/>
          </p:cNvSpPr>
          <p:nvPr>
            <p:ph type="subTitle" idx="1"/>
          </p:nvPr>
        </p:nvSpPr>
        <p:spPr/>
        <p:txBody>
          <a:bodyPr/>
          <a:lstStyle/>
          <a:p>
            <a:r>
              <a:rPr lang="en-US" dirty="0">
                <a:latin typeface="SassoonPrimaryInfant" panose="00000400000000000000" pitchFamily="2" charset="0"/>
              </a:rPr>
              <a:t>With Miss </a:t>
            </a:r>
            <a:r>
              <a:rPr lang="en-US" dirty="0" err="1">
                <a:latin typeface="SassoonPrimaryInfant" panose="00000400000000000000" pitchFamily="2" charset="0"/>
              </a:rPr>
              <a:t>Dunlavy</a:t>
            </a:r>
            <a:endParaRPr lang="ru-RU" dirty="0"/>
          </a:p>
        </p:txBody>
      </p:sp>
      <p:pic>
        <p:nvPicPr>
          <p:cNvPr id="9" name="Picture Placeholder 8" descr="An office with a desk and computer&#10;&#10;Description automatically generated">
            <a:extLst>
              <a:ext uri="{FF2B5EF4-FFF2-40B4-BE49-F238E27FC236}">
                <a16:creationId xmlns="" xmlns:a16="http://schemas.microsoft.com/office/drawing/2014/main" id="{4B7BE732-282C-4AC2-AF41-3A37BAD0A595}"/>
              </a:ext>
            </a:extLst>
          </p:cNvPr>
          <p:cNvPicPr>
            <a:picLocks noGrp="1" noChangeAspect="1"/>
          </p:cNvPicPr>
          <p:nvPr>
            <p:ph type="pic" sz="quarter" idx="15"/>
          </p:nvPr>
        </p:nvPicPr>
        <p:blipFill>
          <a:blip r:embed="rId2"/>
          <a:srcRect l="6037" r="6037"/>
          <a:stretch>
            <a:fillRect/>
          </a:stretch>
        </p:blipFill>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2312" y="865248"/>
            <a:ext cx="4807190" cy="1061509"/>
          </a:xfrm>
        </p:spPr>
        <p:txBody>
          <a:bodyPr>
            <a:normAutofit/>
          </a:bodyPr>
          <a:lstStyle/>
          <a:p>
            <a:pPr algn="ctr"/>
            <a:r>
              <a:rPr lang="en-US" dirty="0" err="1">
                <a:latin typeface="SassoonPrimaryInfant" panose="00000400000000000000" pitchFamily="2" charset="0"/>
              </a:rPr>
              <a:t>Maths</a:t>
            </a:r>
            <a:endParaRPr lang="en-US" dirty="0">
              <a:latin typeface="SassoonPrimaryInfant" panose="00000400000000000000" pitchFamily="2" charset="0"/>
            </a:endParaRPr>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10</a:t>
            </a:fld>
            <a:endParaRPr lang="en-US" dirty="0"/>
          </a:p>
        </p:txBody>
      </p:sp>
      <p:graphicFrame>
        <p:nvGraphicFramePr>
          <p:cNvPr id="5" name="Table 4">
            <a:extLst>
              <a:ext uri="{FF2B5EF4-FFF2-40B4-BE49-F238E27FC236}">
                <a16:creationId xmlns="" xmlns:a16="http://schemas.microsoft.com/office/drawing/2014/main" id="{22BE06BB-7000-470A-9BFF-A4F216D1A3C9}"/>
              </a:ext>
            </a:extLst>
          </p:cNvPr>
          <p:cNvGraphicFramePr>
            <a:graphicFrameLocks noGrp="1"/>
          </p:cNvGraphicFramePr>
          <p:nvPr>
            <p:extLst>
              <p:ext uri="{D42A27DB-BD31-4B8C-83A1-F6EECF244321}">
                <p14:modId xmlns:p14="http://schemas.microsoft.com/office/powerpoint/2010/main" val="2420537410"/>
              </p:ext>
            </p:extLst>
          </p:nvPr>
        </p:nvGraphicFramePr>
        <p:xfrm>
          <a:off x="131382" y="2253000"/>
          <a:ext cx="5815929" cy="3795196"/>
        </p:xfrm>
        <a:graphic>
          <a:graphicData uri="http://schemas.openxmlformats.org/drawingml/2006/table">
            <a:tbl>
              <a:tblPr firstRow="1" firstCol="1" bandRow="1">
                <a:tableStyleId>{B301B821-A1FF-4177-AEE7-76D212191A09}</a:tableStyleId>
              </a:tblPr>
              <a:tblGrid>
                <a:gridCol w="5815929">
                  <a:extLst>
                    <a:ext uri="{9D8B030D-6E8A-4147-A177-3AD203B41FA5}">
                      <a16:colId xmlns="" xmlns:a16="http://schemas.microsoft.com/office/drawing/2014/main" val="1687174913"/>
                    </a:ext>
                  </a:extLst>
                </a:gridCol>
              </a:tblGrid>
              <a:tr h="250474">
                <a:tc>
                  <a:txBody>
                    <a:bodyPr/>
                    <a:lstStyle/>
                    <a:p>
                      <a:pPr algn="ctr">
                        <a:lnSpc>
                          <a:spcPct val="107000"/>
                        </a:lnSpc>
                        <a:spcAft>
                          <a:spcPts val="0"/>
                        </a:spcAft>
                      </a:pPr>
                      <a:r>
                        <a:rPr lang="en-GB" sz="1600" dirty="0">
                          <a:solidFill>
                            <a:schemeClr val="bg1"/>
                          </a:solidFill>
                          <a:effectLst/>
                          <a:latin typeface="SassoonPrimaryInfant" panose="00000400000000000000" pitchFamily="2" charset="0"/>
                        </a:rPr>
                        <a:t>Reception End of Year Expectations</a:t>
                      </a:r>
                      <a:endParaRPr lang="en-GB" sz="1600" b="1" dirty="0">
                        <a:solidFill>
                          <a:schemeClr val="bg1"/>
                        </a:solidFill>
                        <a:effectLst/>
                        <a:latin typeface="SassoonPrimaryInfant" panose="00000400000000000000" pitchFamily="2" charset="0"/>
                        <a:ea typeface="Calibri" panose="020F0502020204030204" pitchFamily="34" charset="0"/>
                        <a:cs typeface="Times New Roman" panose="02020603050405020304" pitchFamily="18" charset="0"/>
                      </a:endParaRPr>
                    </a:p>
                  </a:txBody>
                  <a:tcPr marL="27109" marR="27109" marT="0" marB="0"/>
                </a:tc>
                <a:extLst>
                  <a:ext uri="{0D108BD9-81ED-4DB2-BD59-A6C34878D82A}">
                    <a16:rowId xmlns="" xmlns:a16="http://schemas.microsoft.com/office/drawing/2014/main" val="2936066506"/>
                  </a:ext>
                </a:extLst>
              </a:tr>
              <a:tr h="322270">
                <a:tc>
                  <a:txBody>
                    <a:bodyPr/>
                    <a:lstStyle/>
                    <a:p>
                      <a:pPr marL="47625" algn="ctr" eaLnBrk="0" hangingPunct="0">
                        <a:lnSpc>
                          <a:spcPct val="106000"/>
                        </a:lnSpc>
                        <a:spcBef>
                          <a:spcPts val="125"/>
                        </a:spcBef>
                        <a:spcAft>
                          <a:spcPts val="0"/>
                        </a:spcAft>
                      </a:pPr>
                      <a:r>
                        <a:rPr lang="en-GB" sz="1400" b="0" dirty="0">
                          <a:solidFill>
                            <a:srgbClr val="000000"/>
                          </a:solidFill>
                          <a:latin typeface="SassoonCRInfant" panose="00000400000000000000" pitchFamily="2" charset="0"/>
                        </a:rPr>
                        <a:t>Children count reliably with numbers from one to 20. </a:t>
                      </a:r>
                      <a:endPar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27109" marR="27109" marT="0" marB="0"/>
                </a:tc>
                <a:extLst>
                  <a:ext uri="{0D108BD9-81ED-4DB2-BD59-A6C34878D82A}">
                    <a16:rowId xmlns="" xmlns:a16="http://schemas.microsoft.com/office/drawing/2014/main" val="1561807301"/>
                  </a:ext>
                </a:extLst>
              </a:tr>
              <a:tr h="329505">
                <a:tc>
                  <a:txBody>
                    <a:bodyPr/>
                    <a:lstStyle/>
                    <a:p>
                      <a:pPr marL="47625" algn="ctr" eaLnBrk="0" hangingPunct="0">
                        <a:lnSpc>
                          <a:spcPct val="106000"/>
                        </a:lnSpc>
                        <a:spcBef>
                          <a:spcPts val="125"/>
                        </a:spcBef>
                        <a:spcAft>
                          <a:spcPts val="0"/>
                        </a:spcAft>
                      </a:pPr>
                      <a:r>
                        <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rPr>
                        <a:t>Children can put numbers 1-20 in order.</a:t>
                      </a:r>
                      <a:r>
                        <a:rPr lang="en-GB" sz="1400" b="0" baseline="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rPr>
                        <a:t> </a:t>
                      </a:r>
                      <a:endPar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27109" marR="27109" marT="0" marB="0"/>
                </a:tc>
                <a:extLst>
                  <a:ext uri="{0D108BD9-81ED-4DB2-BD59-A6C34878D82A}">
                    <a16:rowId xmlns="" xmlns:a16="http://schemas.microsoft.com/office/drawing/2014/main" val="10002"/>
                  </a:ext>
                </a:extLst>
              </a:tr>
              <a:tr h="355307">
                <a:tc>
                  <a:txBody>
                    <a:bodyPr/>
                    <a:lstStyle/>
                    <a:p>
                      <a:pPr marL="47625" algn="ctr" eaLnBrk="0" hangingPunct="0">
                        <a:lnSpc>
                          <a:spcPct val="106000"/>
                        </a:lnSpc>
                        <a:spcBef>
                          <a:spcPts val="125"/>
                        </a:spcBef>
                        <a:spcAft>
                          <a:spcPts val="0"/>
                        </a:spcAft>
                      </a:pPr>
                      <a:r>
                        <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rPr>
                        <a:t>Children can say which number</a:t>
                      </a:r>
                      <a:r>
                        <a:rPr lang="en-GB" sz="1400" b="0" baseline="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rPr>
                        <a:t> is one more or less than a given number.</a:t>
                      </a:r>
                      <a:endPar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27109" marR="27109" marT="0" marB="0"/>
                </a:tc>
                <a:extLst>
                  <a:ext uri="{0D108BD9-81ED-4DB2-BD59-A6C34878D82A}">
                    <a16:rowId xmlns="" xmlns:a16="http://schemas.microsoft.com/office/drawing/2014/main" val="10003"/>
                  </a:ext>
                </a:extLst>
              </a:tr>
              <a:tr h="627737">
                <a:tc>
                  <a:txBody>
                    <a:bodyPr/>
                    <a:lstStyle/>
                    <a:p>
                      <a:pPr marL="47625" algn="ctr" eaLnBrk="0" hangingPunct="0">
                        <a:lnSpc>
                          <a:spcPct val="106000"/>
                        </a:lnSpc>
                        <a:spcBef>
                          <a:spcPts val="125"/>
                        </a:spcBef>
                        <a:spcAft>
                          <a:spcPts val="0"/>
                        </a:spcAft>
                      </a:pPr>
                      <a:r>
                        <a:rPr lang="en-GB" sz="1400" b="0" dirty="0">
                          <a:solidFill>
                            <a:srgbClr val="000000"/>
                          </a:solidFill>
                          <a:latin typeface="SassoonCRInfant" panose="00000400000000000000" pitchFamily="2" charset="0"/>
                        </a:rPr>
                        <a:t>Using quantities and objects, they add and subtract two single-digit numbers and count on or back to find the answer. </a:t>
                      </a:r>
                      <a:endPar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27109" marR="27109" marT="0" marB="0"/>
                </a:tc>
                <a:extLst>
                  <a:ext uri="{0D108BD9-81ED-4DB2-BD59-A6C34878D82A}">
                    <a16:rowId xmlns="" xmlns:a16="http://schemas.microsoft.com/office/drawing/2014/main" val="10004"/>
                  </a:ext>
                </a:extLst>
              </a:tr>
              <a:tr h="456109">
                <a:tc>
                  <a:txBody>
                    <a:bodyPr/>
                    <a:lstStyle/>
                    <a:p>
                      <a:pPr marL="47625" marR="0" indent="0" algn="ctr" defTabSz="914400" rtl="0" eaLnBrk="0" fontAlgn="auto" latinLnBrk="0" hangingPunct="0">
                        <a:lnSpc>
                          <a:spcPct val="106000"/>
                        </a:lnSpc>
                        <a:spcBef>
                          <a:spcPts val="125"/>
                        </a:spcBef>
                        <a:spcAft>
                          <a:spcPts val="0"/>
                        </a:spcAft>
                        <a:buClrTx/>
                        <a:buSzTx/>
                        <a:buFontTx/>
                        <a:buNone/>
                        <a:tabLst/>
                        <a:defRPr/>
                      </a:pPr>
                      <a:r>
                        <a:rPr lang="en-GB" sz="1400" b="0" dirty="0">
                          <a:solidFill>
                            <a:srgbClr val="000000"/>
                          </a:solidFill>
                          <a:latin typeface="SassoonCRInfant" panose="00000400000000000000" pitchFamily="2" charset="0"/>
                        </a:rPr>
                        <a:t>They solve problems, including doubling, halving and sharing.</a:t>
                      </a:r>
                      <a:endPar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p>
                      <a:pPr marL="47625" algn="ctr" eaLnBrk="0" hangingPunct="0">
                        <a:lnSpc>
                          <a:spcPct val="106000"/>
                        </a:lnSpc>
                        <a:spcBef>
                          <a:spcPts val="125"/>
                        </a:spcBef>
                        <a:spcAft>
                          <a:spcPts val="0"/>
                        </a:spcAft>
                      </a:pPr>
                      <a:endPar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27109" marR="27109" marT="0" marB="0"/>
                </a:tc>
                <a:extLst>
                  <a:ext uri="{0D108BD9-81ED-4DB2-BD59-A6C34878D82A}">
                    <a16:rowId xmlns="" xmlns:a16="http://schemas.microsoft.com/office/drawing/2014/main" val="10005"/>
                  </a:ext>
                </a:extLst>
              </a:tr>
              <a:tr h="443567">
                <a:tc>
                  <a:txBody>
                    <a:bodyPr/>
                    <a:lstStyle/>
                    <a:p>
                      <a:pPr marL="47625" algn="ctr" eaLnBrk="0" hangingPunct="0">
                        <a:lnSpc>
                          <a:spcPct val="106000"/>
                        </a:lnSpc>
                        <a:spcBef>
                          <a:spcPts val="125"/>
                        </a:spcBef>
                        <a:spcAft>
                          <a:spcPts val="0"/>
                        </a:spcAft>
                      </a:pPr>
                      <a:r>
                        <a:rPr lang="en-GB" sz="1400" b="0" dirty="0">
                          <a:solidFill>
                            <a:srgbClr val="000000"/>
                          </a:solidFill>
                          <a:latin typeface="SassoonCRInfant" panose="00000400000000000000" pitchFamily="2" charset="0"/>
                        </a:rPr>
                        <a:t>Children use everyday language to talk about size, weight, capacity, position, distance, time and money to compare quantities and objects and to solve problems. </a:t>
                      </a:r>
                      <a:endPar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27109" marR="27109" marT="0" marB="0"/>
                </a:tc>
                <a:extLst>
                  <a:ext uri="{0D108BD9-81ED-4DB2-BD59-A6C34878D82A}">
                    <a16:rowId xmlns="" xmlns:a16="http://schemas.microsoft.com/office/drawing/2014/main" val="10006"/>
                  </a:ext>
                </a:extLst>
              </a:tr>
              <a:tr h="303446">
                <a:tc>
                  <a:txBody>
                    <a:bodyPr/>
                    <a:lstStyle/>
                    <a:p>
                      <a:pPr marL="47625" marR="0" indent="0" algn="ctr" defTabSz="914400" rtl="0" eaLnBrk="0" fontAlgn="auto" latinLnBrk="0" hangingPunct="0">
                        <a:lnSpc>
                          <a:spcPct val="106000"/>
                        </a:lnSpc>
                        <a:spcBef>
                          <a:spcPts val="125"/>
                        </a:spcBef>
                        <a:spcAft>
                          <a:spcPts val="0"/>
                        </a:spcAft>
                        <a:buClrTx/>
                        <a:buSzTx/>
                        <a:buFontTx/>
                        <a:buNone/>
                        <a:tabLst/>
                        <a:defRPr/>
                      </a:pPr>
                      <a:r>
                        <a:rPr lang="en-GB" sz="1400" b="0" dirty="0">
                          <a:solidFill>
                            <a:srgbClr val="000000"/>
                          </a:solidFill>
                          <a:latin typeface="SassoonCRInfant" panose="00000400000000000000" pitchFamily="2" charset="0"/>
                        </a:rPr>
                        <a:t>They recognise, create and describe patterns. </a:t>
                      </a:r>
                      <a:endPar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27109" marR="27109" marT="0" marB="0"/>
                </a:tc>
                <a:extLst>
                  <a:ext uri="{0D108BD9-81ED-4DB2-BD59-A6C34878D82A}">
                    <a16:rowId xmlns="" xmlns:a16="http://schemas.microsoft.com/office/drawing/2014/main" val="10007"/>
                  </a:ext>
                </a:extLst>
              </a:tr>
              <a:tr h="443567">
                <a:tc>
                  <a:txBody>
                    <a:bodyPr/>
                    <a:lstStyle/>
                    <a:p>
                      <a:pPr marL="47625" marR="0" indent="0" algn="ctr" defTabSz="914400" rtl="0" eaLnBrk="0" fontAlgn="auto" latinLnBrk="0" hangingPunct="0">
                        <a:lnSpc>
                          <a:spcPct val="106000"/>
                        </a:lnSpc>
                        <a:spcBef>
                          <a:spcPts val="125"/>
                        </a:spcBef>
                        <a:spcAft>
                          <a:spcPts val="0"/>
                        </a:spcAft>
                        <a:buClrTx/>
                        <a:buSzTx/>
                        <a:buFontTx/>
                        <a:buNone/>
                        <a:tabLst/>
                        <a:defRPr/>
                      </a:pPr>
                      <a:r>
                        <a:rPr lang="en-GB" sz="1400" b="0" dirty="0">
                          <a:solidFill>
                            <a:srgbClr val="000000"/>
                          </a:solidFill>
                          <a:latin typeface="SassoonCRInfant" panose="00000400000000000000" pitchFamily="2" charset="0"/>
                        </a:rPr>
                        <a:t>They explore characteristics of everyday objects and shapes and use mathematical language to describe them.</a:t>
                      </a:r>
                      <a:endParaRPr lang="en-GB" sz="14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27109" marR="27109" marT="0" marB="0"/>
                </a:tc>
                <a:extLst>
                  <a:ext uri="{0D108BD9-81ED-4DB2-BD59-A6C34878D82A}">
                    <a16:rowId xmlns="" xmlns:a16="http://schemas.microsoft.com/office/drawing/2014/main" val="10008"/>
                  </a:ext>
                </a:extLst>
              </a:tr>
            </a:tbl>
          </a:graphicData>
        </a:graphic>
      </p:graphicFrame>
      <p:sp>
        <p:nvSpPr>
          <p:cNvPr id="7" name="Rectangle 6">
            <a:extLst>
              <a:ext uri="{FF2B5EF4-FFF2-40B4-BE49-F238E27FC236}">
                <a16:creationId xmlns="" xmlns:a16="http://schemas.microsoft.com/office/drawing/2014/main" id="{EB11AD81-71A8-4C7A-914A-2DDA55FFADA1}"/>
              </a:ext>
            </a:extLst>
          </p:cNvPr>
          <p:cNvSpPr/>
          <p:nvPr/>
        </p:nvSpPr>
        <p:spPr>
          <a:xfrm>
            <a:off x="6356995" y="146808"/>
            <a:ext cx="5703623" cy="5601405"/>
          </a:xfrm>
          <a:prstGeom prst="rect">
            <a:avLst/>
          </a:prstGeom>
        </p:spPr>
        <p:txBody>
          <a:bodyPr wrap="square">
            <a:spAutoFit/>
          </a:bodyPr>
          <a:lstStyle/>
          <a:p>
            <a:pPr>
              <a:lnSpc>
                <a:spcPct val="150000"/>
              </a:lnSpc>
            </a:pPr>
            <a:r>
              <a:rPr lang="en-GB" altLang="en-US" sz="1600" dirty="0">
                <a:solidFill>
                  <a:schemeClr val="accent2"/>
                </a:solidFill>
                <a:latin typeface="SassoonPrimaryInfant" panose="00000400000000000000" pitchFamily="2" charset="0"/>
              </a:rPr>
              <a:t>Maths is split into two main sections – </a:t>
            </a:r>
            <a:r>
              <a:rPr lang="en-GB" altLang="en-US" sz="1600" b="1" dirty="0">
                <a:solidFill>
                  <a:schemeClr val="accent2"/>
                </a:solidFill>
                <a:latin typeface="SassoonPrimaryInfant" panose="00000400000000000000" pitchFamily="2" charset="0"/>
              </a:rPr>
              <a:t>Number</a:t>
            </a:r>
            <a:r>
              <a:rPr lang="en-GB" altLang="en-US" sz="1600" dirty="0">
                <a:solidFill>
                  <a:schemeClr val="accent2"/>
                </a:solidFill>
                <a:latin typeface="SassoonPrimaryInfant" panose="00000400000000000000" pitchFamily="2" charset="0"/>
              </a:rPr>
              <a:t> and </a:t>
            </a:r>
            <a:r>
              <a:rPr lang="en-GB" altLang="en-US" sz="1600" b="1" dirty="0">
                <a:solidFill>
                  <a:schemeClr val="accent2"/>
                </a:solidFill>
                <a:latin typeface="SassoonPrimaryInfant" panose="00000400000000000000" pitchFamily="2" charset="0"/>
              </a:rPr>
              <a:t>Shape, Space and Measure</a:t>
            </a:r>
            <a:r>
              <a:rPr lang="en-GB" altLang="en-US" sz="1600" dirty="0">
                <a:solidFill>
                  <a:schemeClr val="accent2"/>
                </a:solidFill>
                <a:latin typeface="SassoonPrimaryInfant" panose="00000400000000000000" pitchFamily="2" charset="0"/>
              </a:rPr>
              <a:t>. </a:t>
            </a:r>
          </a:p>
          <a:p>
            <a:pPr>
              <a:lnSpc>
                <a:spcPct val="150000"/>
              </a:lnSpc>
            </a:pPr>
            <a:r>
              <a:rPr lang="en-GB" altLang="en-US" sz="1600" dirty="0">
                <a:solidFill>
                  <a:schemeClr val="accent2"/>
                </a:solidFill>
                <a:latin typeface="SassoonPrimaryInfant" panose="00000400000000000000" pitchFamily="2" charset="0"/>
              </a:rPr>
              <a:t>In Reception, children will work primarily with concrete objects in order to gain a solid understanding of the concepts taught. They will move onto pictorial and abstract representations of these concepts when they are ready. </a:t>
            </a:r>
          </a:p>
          <a:p>
            <a:pPr>
              <a:lnSpc>
                <a:spcPct val="150000"/>
              </a:lnSpc>
            </a:pPr>
            <a:r>
              <a:rPr lang="en-GB" altLang="en-US" sz="1600" dirty="0">
                <a:solidFill>
                  <a:schemeClr val="accent2"/>
                </a:solidFill>
                <a:latin typeface="SassoonPrimaryInfant" panose="00000400000000000000" pitchFamily="2" charset="0"/>
              </a:rPr>
              <a:t>Maths is taught in a fun and practical way in order to keep the children engaged. They will work individually, in pairs or as part of a group and will be encouraged to have lots of discussions using mathematical language and reasoning skills. </a:t>
            </a:r>
          </a:p>
          <a:p>
            <a:pPr>
              <a:lnSpc>
                <a:spcPct val="150000"/>
              </a:lnSpc>
            </a:pPr>
            <a:r>
              <a:rPr lang="en-GB" altLang="en-US" sz="1600" dirty="0">
                <a:solidFill>
                  <a:schemeClr val="accent2"/>
                </a:solidFill>
                <a:latin typeface="SassoonPrimaryInfant" panose="00000400000000000000" pitchFamily="2" charset="0"/>
              </a:rPr>
              <a:t>We will be focussing on one number a week and incorporating other elements into that week of learning. For example, when doing the number 5, we will look at number bonds to 5, pentagons, etc. This ensures the children have a real in-depth knowledge of the number we are working on. </a:t>
            </a:r>
          </a:p>
        </p:txBody>
      </p:sp>
    </p:spTree>
    <p:extLst>
      <p:ext uri="{BB962C8B-B14F-4D97-AF65-F5344CB8AC3E}">
        <p14:creationId xmlns:p14="http://schemas.microsoft.com/office/powerpoint/2010/main" val="177123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11</a:t>
            </a:fld>
            <a:endParaRPr lang="en-US" noProof="0" dirty="0"/>
          </a:p>
        </p:txBody>
      </p:sp>
      <p:sp>
        <p:nvSpPr>
          <p:cNvPr id="4" name="Title 3"/>
          <p:cNvSpPr>
            <a:spLocks noGrp="1"/>
          </p:cNvSpPr>
          <p:nvPr>
            <p:ph type="title"/>
          </p:nvPr>
        </p:nvSpPr>
        <p:spPr/>
        <p:txBody>
          <a:bodyPr>
            <a:normAutofit fontScale="90000"/>
          </a:bodyPr>
          <a:lstStyle/>
          <a:p>
            <a:pPr algn="ctr"/>
            <a:r>
              <a:rPr lang="en-GB" dirty="0"/>
              <a:t>Other areas of learning</a:t>
            </a:r>
          </a:p>
        </p:txBody>
      </p:sp>
      <p:sp>
        <p:nvSpPr>
          <p:cNvPr id="7" name="TextBox 6"/>
          <p:cNvSpPr txBox="1"/>
          <p:nvPr/>
        </p:nvSpPr>
        <p:spPr>
          <a:xfrm>
            <a:off x="5250981" y="1142785"/>
            <a:ext cx="4586068" cy="1569660"/>
          </a:xfrm>
          <a:prstGeom prst="rect">
            <a:avLst/>
          </a:prstGeom>
          <a:noFill/>
        </p:spPr>
        <p:txBody>
          <a:bodyPr wrap="square" rtlCol="0">
            <a:spAutoFit/>
          </a:bodyPr>
          <a:lstStyle/>
          <a:p>
            <a:r>
              <a:rPr lang="en-GB" sz="2400" dirty="0">
                <a:solidFill>
                  <a:schemeClr val="accent1">
                    <a:lumMod val="60000"/>
                    <a:lumOff val="40000"/>
                  </a:schemeClr>
                </a:solidFill>
                <a:latin typeface="SassoonCRInfant" panose="00000400000000000000" pitchFamily="2" charset="0"/>
              </a:rPr>
              <a:t>The next two slides are to show you other areas of the curriculum that the children will cover and the main learning goals in each area. </a:t>
            </a:r>
          </a:p>
        </p:txBody>
      </p:sp>
      <p:sp>
        <p:nvSpPr>
          <p:cNvPr id="2" name="TextBox 1">
            <a:extLst>
              <a:ext uri="{FF2B5EF4-FFF2-40B4-BE49-F238E27FC236}">
                <a16:creationId xmlns="" xmlns:a16="http://schemas.microsoft.com/office/drawing/2014/main" id="{F2417549-377F-49A5-9FE7-C7F35A093197}"/>
              </a:ext>
            </a:extLst>
          </p:cNvPr>
          <p:cNvSpPr txBox="1"/>
          <p:nvPr/>
        </p:nvSpPr>
        <p:spPr>
          <a:xfrm>
            <a:off x="5250981" y="2712066"/>
            <a:ext cx="4421849" cy="3416320"/>
          </a:xfrm>
          <a:prstGeom prst="rect">
            <a:avLst/>
          </a:prstGeom>
          <a:noFill/>
        </p:spPr>
        <p:txBody>
          <a:bodyPr wrap="square" rtlCol="0">
            <a:spAutoFit/>
          </a:bodyPr>
          <a:lstStyle/>
          <a:p>
            <a:r>
              <a:rPr lang="en-GB" sz="2400" dirty="0">
                <a:solidFill>
                  <a:schemeClr val="accent1">
                    <a:lumMod val="60000"/>
                    <a:lumOff val="40000"/>
                  </a:schemeClr>
                </a:solidFill>
                <a:latin typeface="SassoonCRInfant" panose="00000400000000000000" pitchFamily="2" charset="0"/>
              </a:rPr>
              <a:t>These other areas of learning will be taught in a range of ways. Children will take part in adult led sessions each week, however, they will also be covered during free flow and child-initiated time when myself and Miss Eames will work alongside them, question them and extend their thinking. </a:t>
            </a:r>
          </a:p>
        </p:txBody>
      </p:sp>
    </p:spTree>
    <p:extLst>
      <p:ext uri="{BB962C8B-B14F-4D97-AF65-F5344CB8AC3E}">
        <p14:creationId xmlns:p14="http://schemas.microsoft.com/office/powerpoint/2010/main" val="409050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4" name="Rounded Rectangle 3"/>
          <p:cNvSpPr/>
          <p:nvPr/>
        </p:nvSpPr>
        <p:spPr>
          <a:xfrm>
            <a:off x="140676" y="140677"/>
            <a:ext cx="5922499" cy="391081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Personal, Social and Emotional Development (PSED)</a:t>
            </a:r>
          </a:p>
          <a:p>
            <a:pPr algn="ctr"/>
            <a:r>
              <a:rPr lang="en-GB" dirty="0"/>
              <a:t>PSED is split into 3 areas of learning</a:t>
            </a:r>
          </a:p>
          <a:p>
            <a:pPr algn="ctr"/>
            <a:r>
              <a:rPr lang="en-GB" b="1" dirty="0"/>
              <a:t>Self confidence </a:t>
            </a:r>
          </a:p>
          <a:p>
            <a:pPr marL="285750" indent="-285750" algn="ctr">
              <a:buFontTx/>
              <a:buChar char="-"/>
            </a:pPr>
            <a:r>
              <a:rPr lang="en-GB" dirty="0"/>
              <a:t>When speaking in class</a:t>
            </a:r>
          </a:p>
          <a:p>
            <a:pPr marL="285750" indent="-285750" algn="ctr">
              <a:buFontTx/>
              <a:buChar char="-"/>
            </a:pPr>
            <a:r>
              <a:rPr lang="en-GB" dirty="0"/>
              <a:t>Evaluating things they like/don’t like and things they’d like to try. </a:t>
            </a:r>
          </a:p>
          <a:p>
            <a:pPr marL="285750" indent="-285750" algn="ctr">
              <a:buFontTx/>
              <a:buChar char="-"/>
            </a:pPr>
            <a:r>
              <a:rPr lang="en-GB" dirty="0"/>
              <a:t>Asking for help</a:t>
            </a:r>
          </a:p>
          <a:p>
            <a:pPr algn="ctr"/>
            <a:r>
              <a:rPr lang="en-GB" b="1" dirty="0"/>
              <a:t>Managing Feelings and Behaviour</a:t>
            </a:r>
          </a:p>
          <a:p>
            <a:pPr marL="285750" indent="-285750" algn="ctr">
              <a:buFontTx/>
              <a:buChar char="-"/>
            </a:pPr>
            <a:r>
              <a:rPr lang="en-GB" dirty="0"/>
              <a:t>Understanding feelings</a:t>
            </a:r>
          </a:p>
          <a:p>
            <a:pPr marL="285750" indent="-285750" algn="ctr">
              <a:buFontTx/>
              <a:buChar char="-"/>
            </a:pPr>
            <a:r>
              <a:rPr lang="en-GB" dirty="0"/>
              <a:t>being able to control their behaviour</a:t>
            </a:r>
          </a:p>
          <a:p>
            <a:pPr marL="285750" indent="-285750" algn="ctr">
              <a:buFontTx/>
              <a:buChar char="-"/>
            </a:pPr>
            <a:r>
              <a:rPr lang="en-GB" dirty="0"/>
              <a:t>knowing when and how to stand up for themselves appropriately. </a:t>
            </a:r>
          </a:p>
        </p:txBody>
      </p:sp>
      <p:sp>
        <p:nvSpPr>
          <p:cNvPr id="5" name="Rounded Rectangle 4"/>
          <p:cNvSpPr/>
          <p:nvPr/>
        </p:nvSpPr>
        <p:spPr>
          <a:xfrm>
            <a:off x="6316394" y="140677"/>
            <a:ext cx="5711483" cy="388268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Communication and Language </a:t>
            </a:r>
          </a:p>
          <a:p>
            <a:pPr algn="ctr"/>
            <a:r>
              <a:rPr lang="en-GB" dirty="0"/>
              <a:t>C&amp;L is also split into 3 areas of learning. </a:t>
            </a:r>
          </a:p>
          <a:p>
            <a:pPr algn="ctr"/>
            <a:r>
              <a:rPr lang="en-GB" b="1" dirty="0"/>
              <a:t>Listening and Attention</a:t>
            </a:r>
          </a:p>
          <a:p>
            <a:pPr marL="285750" indent="-285750" algn="ctr">
              <a:buFontTx/>
              <a:buChar char="-"/>
            </a:pPr>
            <a:r>
              <a:rPr lang="en-GB" dirty="0"/>
              <a:t>Listening to and following instructions</a:t>
            </a:r>
          </a:p>
          <a:p>
            <a:pPr marL="285750" indent="-285750" algn="ctr">
              <a:buFontTx/>
              <a:buChar char="-"/>
            </a:pPr>
            <a:r>
              <a:rPr lang="en-GB" dirty="0"/>
              <a:t>Listening in a large group</a:t>
            </a:r>
          </a:p>
          <a:p>
            <a:pPr marL="285750" indent="-285750" algn="ctr">
              <a:buFontTx/>
              <a:buChar char="-"/>
            </a:pPr>
            <a:r>
              <a:rPr lang="en-GB" dirty="0"/>
              <a:t>Listening and responding to stories</a:t>
            </a:r>
          </a:p>
          <a:p>
            <a:pPr algn="ctr"/>
            <a:r>
              <a:rPr lang="en-GB" b="1" dirty="0"/>
              <a:t>Understanding</a:t>
            </a:r>
          </a:p>
          <a:p>
            <a:pPr marL="285750" indent="-285750" algn="ctr">
              <a:buFontTx/>
              <a:buChar char="-"/>
            </a:pPr>
            <a:r>
              <a:rPr lang="en-GB" dirty="0"/>
              <a:t>Follow instructions involving more than one action.</a:t>
            </a:r>
          </a:p>
          <a:p>
            <a:pPr marL="285750" indent="-285750" algn="ctr">
              <a:buFontTx/>
              <a:buChar char="-"/>
            </a:pPr>
            <a:r>
              <a:rPr lang="en-GB" dirty="0"/>
              <a:t>Answer how and why questions</a:t>
            </a:r>
          </a:p>
          <a:p>
            <a:pPr algn="ctr"/>
            <a:r>
              <a:rPr lang="en-GB" b="1" dirty="0"/>
              <a:t>Speaking</a:t>
            </a:r>
          </a:p>
          <a:p>
            <a:pPr algn="ctr"/>
            <a:r>
              <a:rPr lang="en-GB" b="1" dirty="0"/>
              <a:t>-</a:t>
            </a:r>
            <a:r>
              <a:rPr lang="en-GB" dirty="0"/>
              <a:t>express themselves effectively, using past and present forms of speech</a:t>
            </a:r>
          </a:p>
          <a:p>
            <a:pPr algn="ctr"/>
            <a:r>
              <a:rPr lang="en-GB" dirty="0"/>
              <a:t>-develop own narratives and explanations</a:t>
            </a:r>
          </a:p>
        </p:txBody>
      </p:sp>
      <p:sp>
        <p:nvSpPr>
          <p:cNvPr id="6" name="Rounded Rectangle 5"/>
          <p:cNvSpPr/>
          <p:nvPr/>
        </p:nvSpPr>
        <p:spPr>
          <a:xfrm>
            <a:off x="2230886" y="4096102"/>
            <a:ext cx="8215532" cy="276189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Physical Development</a:t>
            </a:r>
          </a:p>
          <a:p>
            <a:pPr algn="ctr"/>
            <a:r>
              <a:rPr lang="en-GB" dirty="0"/>
              <a:t>PD is split into 2 areas of learning</a:t>
            </a:r>
          </a:p>
          <a:p>
            <a:pPr algn="ctr"/>
            <a:r>
              <a:rPr lang="en-GB" b="1" dirty="0"/>
              <a:t>Moving and Handling</a:t>
            </a:r>
          </a:p>
          <a:p>
            <a:pPr marL="285750" indent="-285750" algn="ctr">
              <a:buFontTx/>
              <a:buChar char="-"/>
            </a:pPr>
            <a:r>
              <a:rPr lang="en-GB" dirty="0"/>
              <a:t>Show good control in large and small movements (including writing)</a:t>
            </a:r>
          </a:p>
          <a:p>
            <a:pPr marL="285750" indent="-285750" algn="ctr">
              <a:buFontTx/>
              <a:buChar char="-"/>
            </a:pPr>
            <a:r>
              <a:rPr lang="en-GB" dirty="0"/>
              <a:t>Move with confidence and skill in a range of ways</a:t>
            </a:r>
          </a:p>
          <a:p>
            <a:pPr marL="285750" indent="-285750" algn="ctr">
              <a:buFontTx/>
              <a:buChar char="-"/>
            </a:pPr>
            <a:r>
              <a:rPr lang="en-GB" dirty="0"/>
              <a:t>Handle equipment and tools effectively</a:t>
            </a:r>
          </a:p>
          <a:p>
            <a:pPr algn="ctr"/>
            <a:r>
              <a:rPr lang="en-GB" b="1" dirty="0"/>
              <a:t>Health and Self-Care</a:t>
            </a:r>
          </a:p>
          <a:p>
            <a:pPr marL="285750" indent="-285750" algn="ctr">
              <a:buFontTx/>
              <a:buChar char="-"/>
            </a:pPr>
            <a:r>
              <a:rPr lang="en-GB" dirty="0"/>
              <a:t>Understanding the importance of healthy eating, exercise and keeping safe.</a:t>
            </a:r>
          </a:p>
          <a:p>
            <a:pPr marL="285750" indent="-285750" algn="ctr">
              <a:buFontTx/>
              <a:buChar char="-"/>
            </a:pPr>
            <a:r>
              <a:rPr lang="en-GB" dirty="0"/>
              <a:t>Manage own basic hygiene including toileting, dressing and undressing independently.</a:t>
            </a:r>
          </a:p>
        </p:txBody>
      </p:sp>
    </p:spTree>
    <p:extLst>
      <p:ext uri="{BB962C8B-B14F-4D97-AF65-F5344CB8AC3E}">
        <p14:creationId xmlns:p14="http://schemas.microsoft.com/office/powerpoint/2010/main" val="41174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Rounded Rectangle 3"/>
          <p:cNvSpPr/>
          <p:nvPr/>
        </p:nvSpPr>
        <p:spPr>
          <a:xfrm>
            <a:off x="1012874" y="140676"/>
            <a:ext cx="4304714" cy="391081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Expressive Arts and Design</a:t>
            </a:r>
          </a:p>
          <a:p>
            <a:pPr algn="ctr"/>
            <a:r>
              <a:rPr lang="en-GB" dirty="0"/>
              <a:t>EAD is split into 2 areas of learning</a:t>
            </a:r>
          </a:p>
          <a:p>
            <a:pPr algn="ctr"/>
            <a:r>
              <a:rPr lang="en-GB" b="1" dirty="0"/>
              <a:t>Exploring &amp; using media and materials. </a:t>
            </a:r>
          </a:p>
          <a:p>
            <a:pPr marL="285750" indent="-285750" algn="ctr">
              <a:buFontTx/>
              <a:buChar char="-"/>
            </a:pPr>
            <a:r>
              <a:rPr lang="en-GB" dirty="0"/>
              <a:t>Sing songs, make music and dance. </a:t>
            </a:r>
          </a:p>
          <a:p>
            <a:pPr marL="285750" indent="-285750" algn="ctr">
              <a:buFontTx/>
              <a:buChar char="-"/>
            </a:pPr>
            <a:r>
              <a:rPr lang="en-GB" dirty="0"/>
              <a:t>Safely use and explore materials and tools</a:t>
            </a:r>
          </a:p>
          <a:p>
            <a:pPr algn="ctr"/>
            <a:r>
              <a:rPr lang="en-GB" b="1" dirty="0"/>
              <a:t>Being Imaginative</a:t>
            </a:r>
          </a:p>
          <a:p>
            <a:pPr algn="ctr"/>
            <a:r>
              <a:rPr lang="en-GB" b="1" dirty="0"/>
              <a:t>- </a:t>
            </a:r>
            <a:r>
              <a:rPr lang="en-GB" dirty="0"/>
              <a:t>representing their own ideas</a:t>
            </a:r>
          </a:p>
          <a:p>
            <a:pPr algn="ctr"/>
            <a:r>
              <a:rPr lang="en-GB" dirty="0"/>
              <a:t>- Using media and materials in original ways</a:t>
            </a:r>
          </a:p>
        </p:txBody>
      </p:sp>
      <p:sp>
        <p:nvSpPr>
          <p:cNvPr id="5" name="Rounded Rectangle 4"/>
          <p:cNvSpPr/>
          <p:nvPr/>
        </p:nvSpPr>
        <p:spPr>
          <a:xfrm>
            <a:off x="5958673" y="246615"/>
            <a:ext cx="4983169" cy="580514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Understanding the World</a:t>
            </a:r>
          </a:p>
          <a:p>
            <a:pPr algn="ctr"/>
            <a:r>
              <a:rPr lang="en-GB" dirty="0"/>
              <a:t>UTW is split into 3 areas of learning</a:t>
            </a:r>
          </a:p>
          <a:p>
            <a:pPr algn="ctr"/>
            <a:r>
              <a:rPr lang="en-GB" b="1" dirty="0"/>
              <a:t>People &amp; Communities</a:t>
            </a:r>
          </a:p>
          <a:p>
            <a:pPr marL="285750" indent="-285750" algn="ctr">
              <a:buFontTx/>
              <a:buChar char="-"/>
            </a:pPr>
            <a:r>
              <a:rPr lang="en-GB" dirty="0"/>
              <a:t>Talk about past and present events in their own lives/lives of family members.</a:t>
            </a:r>
          </a:p>
          <a:p>
            <a:pPr marL="285750" indent="-285750" algn="ctr">
              <a:buFontTx/>
              <a:buChar char="-"/>
            </a:pPr>
            <a:r>
              <a:rPr lang="en-GB" dirty="0"/>
              <a:t>Understanding that not everyone likes the same things as them. </a:t>
            </a:r>
          </a:p>
          <a:p>
            <a:pPr marL="285750" indent="-285750" algn="ctr">
              <a:buFontTx/>
              <a:buChar char="-"/>
            </a:pPr>
            <a:r>
              <a:rPr lang="en-GB" dirty="0"/>
              <a:t>They recognise similarities and differences between themselves and others. </a:t>
            </a:r>
          </a:p>
          <a:p>
            <a:pPr algn="ctr"/>
            <a:r>
              <a:rPr lang="en-GB" b="1" dirty="0"/>
              <a:t>The World</a:t>
            </a:r>
          </a:p>
          <a:p>
            <a:pPr algn="ctr"/>
            <a:r>
              <a:rPr lang="en-GB" dirty="0"/>
              <a:t>- recognising similarities and differences in relation to places, objects, materials and living things.</a:t>
            </a:r>
          </a:p>
          <a:p>
            <a:pPr algn="ctr"/>
            <a:r>
              <a:rPr lang="en-GB" dirty="0"/>
              <a:t>- make observations of animals and plants and explain why some things happen. </a:t>
            </a:r>
          </a:p>
          <a:p>
            <a:pPr algn="ctr"/>
            <a:r>
              <a:rPr lang="en-GB" b="1" dirty="0"/>
              <a:t>Technology</a:t>
            </a:r>
          </a:p>
          <a:p>
            <a:pPr marL="285750" indent="-285750" algn="ctr">
              <a:buFontTx/>
              <a:buChar char="-"/>
            </a:pPr>
            <a:r>
              <a:rPr lang="en-GB" dirty="0"/>
              <a:t>Recognise that technology is used in a range of different places. </a:t>
            </a:r>
          </a:p>
          <a:p>
            <a:pPr marL="285750" indent="-285750" algn="ctr">
              <a:buFontTx/>
              <a:buChar char="-"/>
            </a:pPr>
            <a:r>
              <a:rPr lang="en-GB" dirty="0"/>
              <a:t>-use technology for different purposes. </a:t>
            </a:r>
          </a:p>
        </p:txBody>
      </p:sp>
    </p:spTree>
    <p:extLst>
      <p:ext uri="{BB962C8B-B14F-4D97-AF65-F5344CB8AC3E}">
        <p14:creationId xmlns:p14="http://schemas.microsoft.com/office/powerpoint/2010/main" val="3406914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2312" y="854098"/>
            <a:ext cx="4807190" cy="1061509"/>
          </a:xfrm>
        </p:spPr>
        <p:txBody>
          <a:bodyPr>
            <a:normAutofit/>
          </a:bodyPr>
          <a:lstStyle/>
          <a:p>
            <a:pPr algn="ctr"/>
            <a:r>
              <a:rPr lang="en-US" dirty="0">
                <a:latin typeface="SassoonPrimaryInfant" panose="00000400000000000000" pitchFamily="2" charset="0"/>
              </a:rPr>
              <a:t>Just a reminder!</a:t>
            </a:r>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14</a:t>
            </a:fld>
            <a:endParaRPr lang="en-US" dirty="0"/>
          </a:p>
        </p:txBody>
      </p:sp>
      <p:sp>
        <p:nvSpPr>
          <p:cNvPr id="5" name="Rectangle 4">
            <a:extLst>
              <a:ext uri="{FF2B5EF4-FFF2-40B4-BE49-F238E27FC236}">
                <a16:creationId xmlns="" xmlns:a16="http://schemas.microsoft.com/office/drawing/2014/main" id="{7CDB2FBB-1916-4A74-B664-674A412E30D3}"/>
              </a:ext>
            </a:extLst>
          </p:cNvPr>
          <p:cNvSpPr/>
          <p:nvPr/>
        </p:nvSpPr>
        <p:spPr>
          <a:xfrm>
            <a:off x="163492" y="2163944"/>
            <a:ext cx="4992628" cy="3970318"/>
          </a:xfrm>
          <a:prstGeom prst="rect">
            <a:avLst/>
          </a:prstGeom>
        </p:spPr>
        <p:txBody>
          <a:bodyPr wrap="square">
            <a:spAutoFit/>
          </a:bodyPr>
          <a:lstStyle/>
          <a:p>
            <a:r>
              <a:rPr lang="en-US" dirty="0">
                <a:solidFill>
                  <a:schemeClr val="accent2"/>
                </a:solidFill>
                <a:latin typeface="SassoonPrimaryInfant" panose="00000400000000000000" pitchFamily="2" charset="0"/>
              </a:rPr>
              <a:t>Please remember to send a named water bottle into school as the children are encouraged to drink water throughout the day.</a:t>
            </a:r>
          </a:p>
          <a:p>
            <a:endParaRPr lang="en-US" dirty="0">
              <a:solidFill>
                <a:schemeClr val="accent2"/>
              </a:solidFill>
              <a:latin typeface="SassoonPrimaryInfant" panose="00000400000000000000" pitchFamily="2" charset="0"/>
            </a:endParaRPr>
          </a:p>
          <a:p>
            <a:endParaRPr lang="en-US" dirty="0">
              <a:solidFill>
                <a:schemeClr val="accent2"/>
              </a:solidFill>
              <a:latin typeface="SassoonPrimaryInfant" panose="00000400000000000000" pitchFamily="2" charset="0"/>
            </a:endParaRPr>
          </a:p>
          <a:p>
            <a:endParaRPr lang="en-US" dirty="0">
              <a:solidFill>
                <a:schemeClr val="accent2"/>
              </a:solidFill>
              <a:latin typeface="SassoonPrimaryInfant" panose="00000400000000000000" pitchFamily="2" charset="0"/>
            </a:endParaRPr>
          </a:p>
          <a:p>
            <a:endParaRPr lang="en-US" dirty="0">
              <a:solidFill>
                <a:schemeClr val="accent2"/>
              </a:solidFill>
              <a:latin typeface="SassoonPrimaryInfant" panose="00000400000000000000" pitchFamily="2" charset="0"/>
            </a:endParaRPr>
          </a:p>
          <a:p>
            <a:endParaRPr lang="en-US" dirty="0">
              <a:solidFill>
                <a:schemeClr val="accent2"/>
              </a:solidFill>
              <a:latin typeface="SassoonPrimaryInfant" panose="00000400000000000000" pitchFamily="2" charset="0"/>
            </a:endParaRPr>
          </a:p>
          <a:p>
            <a:endParaRPr lang="en-US" dirty="0">
              <a:solidFill>
                <a:schemeClr val="accent2"/>
              </a:solidFill>
              <a:latin typeface="SassoonPrimaryInfant" panose="00000400000000000000" pitchFamily="2" charset="0"/>
            </a:endParaRPr>
          </a:p>
          <a:p>
            <a:endParaRPr lang="en-US" dirty="0">
              <a:solidFill>
                <a:schemeClr val="accent2"/>
              </a:solidFill>
              <a:latin typeface="SassoonPrimaryInfant" panose="00000400000000000000" pitchFamily="2" charset="0"/>
            </a:endParaRPr>
          </a:p>
          <a:p>
            <a:endParaRPr lang="en-US" dirty="0">
              <a:solidFill>
                <a:schemeClr val="accent2"/>
              </a:solidFill>
              <a:latin typeface="SassoonPrimaryInfant" panose="00000400000000000000" pitchFamily="2" charset="0"/>
            </a:endParaRPr>
          </a:p>
          <a:p>
            <a:r>
              <a:rPr lang="en-US" dirty="0">
                <a:solidFill>
                  <a:schemeClr val="accent2"/>
                </a:solidFill>
                <a:latin typeface="SassoonPrimaryInfant" panose="00000400000000000000" pitchFamily="2" charset="0"/>
              </a:rPr>
              <a:t>Please remember to name all items of uniform so that any lost items of clothing can be returned to their rightful owner!</a:t>
            </a:r>
            <a:endParaRPr lang="en-GB" dirty="0">
              <a:solidFill>
                <a:schemeClr val="accent2"/>
              </a:solidFill>
            </a:endParaRPr>
          </a:p>
        </p:txBody>
      </p:sp>
      <p:sp>
        <p:nvSpPr>
          <p:cNvPr id="6" name="Rectangle 5">
            <a:extLst>
              <a:ext uri="{FF2B5EF4-FFF2-40B4-BE49-F238E27FC236}">
                <a16:creationId xmlns="" xmlns:a16="http://schemas.microsoft.com/office/drawing/2014/main" id="{424B1BCA-C4E6-4817-AF4F-B38C2E41A1F5}"/>
              </a:ext>
            </a:extLst>
          </p:cNvPr>
          <p:cNvSpPr/>
          <p:nvPr/>
        </p:nvSpPr>
        <p:spPr>
          <a:xfrm>
            <a:off x="5387382" y="777502"/>
            <a:ext cx="6648777" cy="5616794"/>
          </a:xfrm>
          <a:prstGeom prst="rect">
            <a:avLst/>
          </a:prstGeom>
        </p:spPr>
        <p:txBody>
          <a:bodyPr wrap="square">
            <a:spAutoFit/>
          </a:bodyPr>
          <a:lstStyle/>
          <a:p>
            <a:pPr>
              <a:lnSpc>
                <a:spcPct val="150000"/>
              </a:lnSpc>
              <a:spcAft>
                <a:spcPts val="1000"/>
              </a:spcAft>
            </a:pPr>
            <a:r>
              <a:rPr lang="en-GB" sz="1600" u="sng" dirty="0">
                <a:solidFill>
                  <a:schemeClr val="accent2"/>
                </a:solidFill>
                <a:latin typeface="SassoonPrimaryInfant" panose="00000400000000000000" pitchFamily="2" charset="0"/>
                <a:ea typeface="Calibri" panose="020F0502020204030204" pitchFamily="34" charset="0"/>
                <a:cs typeface="Times New Roman" panose="02020603050405020304" pitchFamily="18" charset="0"/>
              </a:rPr>
              <a:t>PE- Thursday and Friday:</a:t>
            </a:r>
            <a:endParaRPr lang="en-GB" sz="1600" dirty="0">
              <a:solidFill>
                <a:schemeClr val="accent2"/>
              </a:solidFill>
              <a:latin typeface="SassoonPrimaryInfant" panose="00000400000000000000" pitchFamily="2" charset="0"/>
              <a:ea typeface="Calibri" panose="020F0502020204030204" pitchFamily="34" charset="0"/>
              <a:cs typeface="Times New Roman" panose="02020603050405020304" pitchFamily="18" charset="0"/>
            </a:endParaRPr>
          </a:p>
          <a:p>
            <a:pPr>
              <a:lnSpc>
                <a:spcPct val="150000"/>
              </a:lnSpc>
              <a:spcAft>
                <a:spcPts val="1000"/>
              </a:spcAft>
            </a:pPr>
            <a:r>
              <a:rPr lang="en-GB" sz="1600" dirty="0">
                <a:solidFill>
                  <a:schemeClr val="accent2"/>
                </a:solidFill>
                <a:latin typeface="SassoonPrimaryInfant" panose="00000400000000000000" pitchFamily="2" charset="0"/>
                <a:ea typeface="Calibri" panose="020F0502020204030204" pitchFamily="34" charset="0"/>
                <a:cs typeface="Times New Roman" panose="02020603050405020304" pitchFamily="18" charset="0"/>
              </a:rPr>
              <a:t>The children need to come to school in their PE kit and trainers or sandshoes on the days they have PE.  They need their blue shorts, white T shirts and joggers and sweatshirt or fleece top so they are prepared for indoor or outdoor PE all year.  Please still name all of your child’s clothing as no doubt, it will manage to go walkabout! </a:t>
            </a:r>
          </a:p>
          <a:p>
            <a:pPr>
              <a:lnSpc>
                <a:spcPct val="150000"/>
              </a:lnSpc>
              <a:spcAft>
                <a:spcPts val="1000"/>
              </a:spcAft>
            </a:pPr>
            <a:r>
              <a:rPr lang="en-GB" sz="1600" u="sng" dirty="0">
                <a:solidFill>
                  <a:schemeClr val="accent2"/>
                </a:solidFill>
                <a:latin typeface="SassoonPrimaryInfant" panose="00000400000000000000" pitchFamily="2" charset="0"/>
                <a:ea typeface="Calibri" panose="020F0502020204030204" pitchFamily="34" charset="0"/>
                <a:cs typeface="Times New Roman" panose="02020603050405020304" pitchFamily="18" charset="0"/>
              </a:rPr>
              <a:t>Forest school – Wednesday pm with Anna </a:t>
            </a:r>
            <a:r>
              <a:rPr lang="en-GB" sz="1600" u="sng" dirty="0" err="1">
                <a:solidFill>
                  <a:schemeClr val="accent2"/>
                </a:solidFill>
                <a:latin typeface="SassoonPrimaryInfant" panose="00000400000000000000" pitchFamily="2" charset="0"/>
                <a:ea typeface="Calibri" panose="020F0502020204030204" pitchFamily="34" charset="0"/>
                <a:cs typeface="Times New Roman" panose="02020603050405020304" pitchFamily="18" charset="0"/>
              </a:rPr>
              <a:t>Gray</a:t>
            </a:r>
            <a:r>
              <a:rPr lang="en-GB" sz="1600" u="sng" dirty="0">
                <a:solidFill>
                  <a:schemeClr val="accent2"/>
                </a:solidFill>
                <a:latin typeface="SassoonPrimaryInfant" panose="00000400000000000000" pitchFamily="2" charset="0"/>
                <a:ea typeface="Calibri" panose="020F0502020204030204" pitchFamily="34" charset="0"/>
                <a:cs typeface="Times New Roman" panose="02020603050405020304" pitchFamily="18" charset="0"/>
              </a:rPr>
              <a:t>.</a:t>
            </a:r>
          </a:p>
          <a:p>
            <a:pPr>
              <a:lnSpc>
                <a:spcPct val="150000"/>
              </a:lnSpc>
              <a:spcAft>
                <a:spcPts val="1000"/>
              </a:spcAft>
            </a:pPr>
            <a:r>
              <a:rPr lang="en-GB" sz="1600" dirty="0">
                <a:solidFill>
                  <a:schemeClr val="accent2"/>
                </a:solidFill>
                <a:latin typeface="SassoonPrimaryInfant" panose="00000400000000000000" pitchFamily="2" charset="0"/>
                <a:ea typeface="Calibri" panose="020F0502020204030204" pitchFamily="34" charset="0"/>
                <a:cs typeface="Times New Roman" panose="02020603050405020304" pitchFamily="18" charset="0"/>
              </a:rPr>
              <a:t>The children need to wear warm clothes to go underneath their waterproofs for forest school. This includes a long sleeve top and sweatshirt, warm socks, joggers or leggings, hat scarves and gloves etc. They will also need to bring wellies in a bag (if they have them). Mrs Gray will be taking the children to Forest School every Wednesday afternoon with Miss Eames in almost every weather condition so pleases make sure your child is prepared for all eventualities! </a:t>
            </a:r>
          </a:p>
        </p:txBody>
      </p:sp>
      <p:pic>
        <p:nvPicPr>
          <p:cNvPr id="16386" name="Picture 2" descr="Image result for acomb first school uniform">
            <a:extLst>
              <a:ext uri="{FF2B5EF4-FFF2-40B4-BE49-F238E27FC236}">
                <a16:creationId xmlns="" xmlns:a16="http://schemas.microsoft.com/office/drawing/2014/main" id="{4DBB7D56-2AE8-407C-8CBF-49D3349A79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22" t="8421" r="17403" b="11827"/>
          <a:stretch/>
        </p:blipFill>
        <p:spPr bwMode="auto">
          <a:xfrm>
            <a:off x="3234820" y="3040380"/>
            <a:ext cx="1467523" cy="173198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acomb first school uniform">
            <a:extLst>
              <a:ext uri="{FF2B5EF4-FFF2-40B4-BE49-F238E27FC236}">
                <a16:creationId xmlns="" xmlns:a16="http://schemas.microsoft.com/office/drawing/2014/main" id="{74373E12-474A-45AB-86F2-A4904F0121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78" t="17334" r="7556" b="18334"/>
          <a:stretch/>
        </p:blipFill>
        <p:spPr bwMode="auto">
          <a:xfrm>
            <a:off x="163492" y="3429000"/>
            <a:ext cx="1600576" cy="1276492"/>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Image result for water bottle child school">
            <a:extLst>
              <a:ext uri="{FF2B5EF4-FFF2-40B4-BE49-F238E27FC236}">
                <a16:creationId xmlns="" xmlns:a16="http://schemas.microsoft.com/office/drawing/2014/main" id="{36A57ED1-41FC-405F-98F1-3EEA755FE8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265" r="30265"/>
          <a:stretch/>
        </p:blipFill>
        <p:spPr bwMode="auto">
          <a:xfrm>
            <a:off x="1995330" y="3084208"/>
            <a:ext cx="840630" cy="2129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1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fade">
                                      <p:cBhvr>
                                        <p:cTn id="10" dur="500"/>
                                        <p:tgtEl>
                                          <p:spTgt spid="16392"/>
                                        </p:tgtEl>
                                      </p:cBhvr>
                                    </p:animEffect>
                                  </p:childTnLst>
                                </p:cTn>
                              </p:par>
                              <p:par>
                                <p:cTn id="11" presetID="10" presetClass="entr" presetSubtype="0"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fade">
                                      <p:cBhvr>
                                        <p:cTn id="13" dur="500"/>
                                        <p:tgtEl>
                                          <p:spTgt spid="16390"/>
                                        </p:tgtEl>
                                      </p:cBhvr>
                                    </p:animEffect>
                                  </p:childTnLst>
                                </p:cTn>
                              </p:par>
                              <p:par>
                                <p:cTn id="14" presetID="10" presetClass="entr" presetSubtype="0" fill="hold" nodeType="withEffect">
                                  <p:stCondLst>
                                    <p:cond delay="0"/>
                                  </p:stCondLst>
                                  <p:childTnLst>
                                    <p:set>
                                      <p:cBhvr>
                                        <p:cTn id="15" dur="1" fill="hold">
                                          <p:stCondLst>
                                            <p:cond delay="0"/>
                                          </p:stCondLst>
                                        </p:cTn>
                                        <p:tgtEl>
                                          <p:spTgt spid="16386"/>
                                        </p:tgtEl>
                                        <p:attrNameLst>
                                          <p:attrName>style.visibility</p:attrName>
                                        </p:attrNameLst>
                                      </p:cBhvr>
                                      <p:to>
                                        <p:strVal val="visible"/>
                                      </p:to>
                                    </p:set>
                                    <p:animEffect transition="in" filter="fade">
                                      <p:cBhvr>
                                        <p:cTn id="16" dur="500"/>
                                        <p:tgtEl>
                                          <p:spTgt spid="1638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2312" y="854098"/>
            <a:ext cx="4807190" cy="1061509"/>
          </a:xfrm>
        </p:spPr>
        <p:txBody>
          <a:bodyPr/>
          <a:lstStyle/>
          <a:p>
            <a:pPr algn="ctr"/>
            <a:r>
              <a:rPr lang="en-US" dirty="0">
                <a:latin typeface="SassoonPrimaryInfant" panose="00000400000000000000" pitchFamily="2" charset="0"/>
              </a:rPr>
              <a:t>How can I help?</a:t>
            </a:r>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15</a:t>
            </a:fld>
            <a:endParaRPr lang="en-US" dirty="0"/>
          </a:p>
        </p:txBody>
      </p:sp>
      <p:sp>
        <p:nvSpPr>
          <p:cNvPr id="7" name="Rectangle 6">
            <a:extLst>
              <a:ext uri="{FF2B5EF4-FFF2-40B4-BE49-F238E27FC236}">
                <a16:creationId xmlns="" xmlns:a16="http://schemas.microsoft.com/office/drawing/2014/main" id="{EE1BE3FD-8D33-45C3-A3CB-96C1F73C0F74}"/>
              </a:ext>
            </a:extLst>
          </p:cNvPr>
          <p:cNvSpPr/>
          <p:nvPr/>
        </p:nvSpPr>
        <p:spPr>
          <a:xfrm>
            <a:off x="184762" y="1814512"/>
            <a:ext cx="5649113" cy="3831818"/>
          </a:xfrm>
          <a:prstGeom prst="rect">
            <a:avLst/>
          </a:prstGeom>
        </p:spPr>
        <p:txBody>
          <a:bodyPr wrap="square">
            <a:spAutoFit/>
          </a:bodyPr>
          <a:lstStyle/>
          <a:p>
            <a:pPr>
              <a:lnSpc>
                <a:spcPct val="150000"/>
              </a:lnSpc>
            </a:pPr>
            <a:endParaRPr lang="en-GB" altLang="en-US" dirty="0">
              <a:solidFill>
                <a:schemeClr val="accent2"/>
              </a:solidFill>
              <a:latin typeface="SassoonPrimaryInfant" panose="00000400000000000000" pitchFamily="2" charset="0"/>
            </a:endParaRPr>
          </a:p>
          <a:p>
            <a:pPr>
              <a:lnSpc>
                <a:spcPct val="150000"/>
              </a:lnSpc>
            </a:pPr>
            <a:r>
              <a:rPr lang="en-GB" altLang="en-US" u="sng" dirty="0">
                <a:solidFill>
                  <a:schemeClr val="accent2"/>
                </a:solidFill>
                <a:latin typeface="SassoonPrimaryInfant" panose="00000400000000000000" pitchFamily="2" charset="0"/>
              </a:rPr>
              <a:t>Tapestry! </a:t>
            </a:r>
          </a:p>
          <a:p>
            <a:pPr>
              <a:lnSpc>
                <a:spcPct val="150000"/>
              </a:lnSpc>
            </a:pPr>
            <a:r>
              <a:rPr lang="en-GB" altLang="en-US" dirty="0">
                <a:solidFill>
                  <a:schemeClr val="accent2"/>
                </a:solidFill>
                <a:latin typeface="SassoonPrimaryInfant" panose="00000400000000000000" pitchFamily="2" charset="0"/>
              </a:rPr>
              <a:t>Tapestry is a great way of communicating with me. If your child has done anything they’d like to share, pop it on Tapestry and we can have a look at it together. </a:t>
            </a:r>
          </a:p>
          <a:p>
            <a:pPr>
              <a:lnSpc>
                <a:spcPct val="150000"/>
              </a:lnSpc>
            </a:pPr>
            <a:endParaRPr lang="en-GB" altLang="en-US" dirty="0">
              <a:solidFill>
                <a:schemeClr val="accent2"/>
              </a:solidFill>
              <a:latin typeface="SassoonPrimaryInfant" panose="00000400000000000000" pitchFamily="2" charset="0"/>
            </a:endParaRPr>
          </a:p>
          <a:p>
            <a:pPr>
              <a:lnSpc>
                <a:spcPct val="150000"/>
              </a:lnSpc>
            </a:pPr>
            <a:endParaRPr lang="en-GB" altLang="en-US" dirty="0">
              <a:solidFill>
                <a:schemeClr val="accent2"/>
              </a:solidFill>
              <a:latin typeface="SassoonPrimaryInfant" panose="00000400000000000000" pitchFamily="2" charset="0"/>
            </a:endParaRPr>
          </a:p>
          <a:p>
            <a:pPr>
              <a:lnSpc>
                <a:spcPct val="150000"/>
              </a:lnSpc>
            </a:pPr>
            <a:r>
              <a:rPr lang="en-GB" altLang="en-US" dirty="0">
                <a:solidFill>
                  <a:schemeClr val="accent2"/>
                </a:solidFill>
                <a:latin typeface="SassoonPrimaryInfant" panose="00000400000000000000" pitchFamily="2" charset="0"/>
              </a:rPr>
              <a:t>Feel free to come and see me before or after school, I’ll always be around! </a:t>
            </a:r>
          </a:p>
        </p:txBody>
      </p:sp>
      <p:sp>
        <p:nvSpPr>
          <p:cNvPr id="2" name="Rectangle 1">
            <a:extLst>
              <a:ext uri="{FF2B5EF4-FFF2-40B4-BE49-F238E27FC236}">
                <a16:creationId xmlns="" xmlns:a16="http://schemas.microsoft.com/office/drawing/2014/main" id="{F489B07F-D181-4837-BAF3-D75B390EB6C9}"/>
              </a:ext>
            </a:extLst>
          </p:cNvPr>
          <p:cNvSpPr/>
          <p:nvPr/>
        </p:nvSpPr>
        <p:spPr>
          <a:xfrm>
            <a:off x="6775937" y="251112"/>
            <a:ext cx="4891814" cy="5718489"/>
          </a:xfrm>
          <a:prstGeom prst="rect">
            <a:avLst/>
          </a:prstGeom>
        </p:spPr>
        <p:txBody>
          <a:bodyPr wrap="square">
            <a:spAutoFit/>
          </a:bodyPr>
          <a:lstStyle/>
          <a:p>
            <a:pPr>
              <a:lnSpc>
                <a:spcPct val="120000"/>
              </a:lnSpc>
              <a:spcBef>
                <a:spcPct val="0"/>
              </a:spcBef>
              <a:spcAft>
                <a:spcPts val="600"/>
              </a:spcAft>
            </a:pPr>
            <a:r>
              <a:rPr lang="en-GB" altLang="en-US" u="sng" dirty="0">
                <a:solidFill>
                  <a:schemeClr val="accent2"/>
                </a:solidFill>
                <a:latin typeface="SassoonPrimaryInfant" panose="00000400000000000000" pitchFamily="2" charset="0"/>
                <a:cs typeface="Arial" panose="020B0604020202020204" pitchFamily="34" charset="0"/>
              </a:rPr>
              <a:t>Independence</a:t>
            </a:r>
          </a:p>
          <a:p>
            <a:pPr>
              <a:lnSpc>
                <a:spcPct val="120000"/>
              </a:lnSpc>
              <a:spcBef>
                <a:spcPct val="0"/>
              </a:spcBef>
              <a:spcAft>
                <a:spcPts val="600"/>
              </a:spcAft>
            </a:pPr>
            <a:r>
              <a:rPr lang="en-GB" altLang="en-US" dirty="0">
                <a:solidFill>
                  <a:schemeClr val="accent2"/>
                </a:solidFill>
                <a:latin typeface="SassoonPrimaryInfant" panose="00000400000000000000" pitchFamily="2" charset="0"/>
                <a:cs typeface="Arial" panose="020B0604020202020204" pitchFamily="34" charset="0"/>
              </a:rPr>
              <a:t>We want to encourage our children to be as independent as possible. Encouraging your chid to dress themselves on their own in the morning, putting their own coat on, carrying their own belongings, washing hands, </a:t>
            </a:r>
            <a:r>
              <a:rPr lang="en-GB" altLang="en-US" dirty="0" err="1">
                <a:solidFill>
                  <a:schemeClr val="accent2"/>
                </a:solidFill>
                <a:latin typeface="SassoonPrimaryInfant" panose="00000400000000000000" pitchFamily="2" charset="0"/>
                <a:cs typeface="Arial" panose="020B0604020202020204" pitchFamily="34" charset="0"/>
              </a:rPr>
              <a:t>etc</a:t>
            </a:r>
            <a:r>
              <a:rPr lang="en-GB" altLang="en-US" dirty="0">
                <a:solidFill>
                  <a:schemeClr val="accent2"/>
                </a:solidFill>
                <a:latin typeface="SassoonPrimaryInfant" panose="00000400000000000000" pitchFamily="2" charset="0"/>
                <a:cs typeface="Arial" panose="020B0604020202020204" pitchFamily="34" charset="0"/>
              </a:rPr>
              <a:t> is a really great way of helping your child to be ready for school. </a:t>
            </a:r>
          </a:p>
          <a:p>
            <a:pPr>
              <a:lnSpc>
                <a:spcPct val="120000"/>
              </a:lnSpc>
              <a:spcBef>
                <a:spcPct val="0"/>
              </a:spcBef>
              <a:spcAft>
                <a:spcPts val="600"/>
              </a:spcAft>
            </a:pPr>
            <a:endParaRPr lang="en-GB" altLang="en-US" dirty="0">
              <a:solidFill>
                <a:schemeClr val="accent2"/>
              </a:solidFill>
              <a:latin typeface="SassoonPrimaryInfant" panose="00000400000000000000" pitchFamily="2" charset="0"/>
              <a:cs typeface="Arial" panose="020B0604020202020204" pitchFamily="34" charset="0"/>
            </a:endParaRPr>
          </a:p>
          <a:p>
            <a:pPr>
              <a:lnSpc>
                <a:spcPct val="120000"/>
              </a:lnSpc>
              <a:spcBef>
                <a:spcPct val="0"/>
              </a:spcBef>
              <a:spcAft>
                <a:spcPts val="600"/>
              </a:spcAft>
            </a:pPr>
            <a:r>
              <a:rPr lang="en-GB" altLang="en-US" u="sng" dirty="0">
                <a:solidFill>
                  <a:schemeClr val="accent2"/>
                </a:solidFill>
                <a:latin typeface="SassoonPrimaryInfant" panose="00000400000000000000" pitchFamily="2" charset="0"/>
                <a:cs typeface="Arial" panose="020B0604020202020204" pitchFamily="34" charset="0"/>
              </a:rPr>
              <a:t>Reading</a:t>
            </a:r>
          </a:p>
          <a:p>
            <a:pPr>
              <a:lnSpc>
                <a:spcPct val="120000"/>
              </a:lnSpc>
              <a:spcBef>
                <a:spcPct val="0"/>
              </a:spcBef>
              <a:spcAft>
                <a:spcPts val="600"/>
              </a:spcAft>
            </a:pPr>
            <a:r>
              <a:rPr lang="en-GB" altLang="en-US" dirty="0">
                <a:solidFill>
                  <a:schemeClr val="accent2"/>
                </a:solidFill>
                <a:latin typeface="SassoonPrimaryInfant" panose="00000400000000000000" pitchFamily="2" charset="0"/>
                <a:cs typeface="Arial" panose="020B0604020202020204" pitchFamily="34" charset="0"/>
              </a:rPr>
              <a:t>Read everything! Reading is one of the most important skills that your child will learn in Reception. Books are for enjoyment, as well as learning, so encourage reading as much as you can. Talk about what they’ve read, ask opinions, make predictions, visit the library. Reading doesn’t just have to be the books we send home. </a:t>
            </a:r>
            <a:endParaRPr lang="en-GB" dirty="0">
              <a:solidFill>
                <a:schemeClr val="accent2"/>
              </a:solidFill>
              <a:latin typeface="SassoonPrimaryInfant" panose="00000400000000000000" pitchFamily="2" charset="0"/>
            </a:endParaRPr>
          </a:p>
        </p:txBody>
      </p:sp>
    </p:spTree>
    <p:extLst>
      <p:ext uri="{BB962C8B-B14F-4D97-AF65-F5344CB8AC3E}">
        <p14:creationId xmlns:p14="http://schemas.microsoft.com/office/powerpoint/2010/main" val="82573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4AA4C6-BA7F-40BC-AD51-EFDDDBEA5A84}"/>
              </a:ext>
            </a:extLst>
          </p:cNvPr>
          <p:cNvSpPr>
            <a:spLocks noGrp="1"/>
          </p:cNvSpPr>
          <p:nvPr>
            <p:ph type="title"/>
          </p:nvPr>
        </p:nvSpPr>
        <p:spPr/>
        <p:txBody>
          <a:bodyPr/>
          <a:lstStyle/>
          <a:p>
            <a:r>
              <a:rPr lang="en-US" dirty="0">
                <a:latin typeface="SassoonPrimaryInfant" panose="00000400000000000000" pitchFamily="2" charset="0"/>
              </a:rPr>
              <a:t>Thank You!</a:t>
            </a:r>
            <a:endParaRPr lang="ru-RU" dirty="0"/>
          </a:p>
        </p:txBody>
      </p:sp>
      <p:sp>
        <p:nvSpPr>
          <p:cNvPr id="4" name="Text Placeholder 3">
            <a:extLst>
              <a:ext uri="{FF2B5EF4-FFF2-40B4-BE49-F238E27FC236}">
                <a16:creationId xmlns="" xmlns:a16="http://schemas.microsoft.com/office/drawing/2014/main" id="{F155FC3B-DD33-4B9A-A5EB-A2301786CE4E}"/>
              </a:ext>
            </a:extLst>
          </p:cNvPr>
          <p:cNvSpPr>
            <a:spLocks noGrp="1"/>
          </p:cNvSpPr>
          <p:nvPr>
            <p:ph type="body" sz="quarter" idx="14"/>
          </p:nvPr>
        </p:nvSpPr>
        <p:spPr>
          <a:xfrm rot="720000">
            <a:off x="8316821" y="4030839"/>
            <a:ext cx="3901621" cy="642938"/>
          </a:xfrm>
        </p:spPr>
        <p:txBody>
          <a:bodyPr/>
          <a:lstStyle/>
          <a:p>
            <a:pPr algn="ctr"/>
            <a:r>
              <a:rPr lang="en-US" dirty="0">
                <a:latin typeface="SassoonPrimaryInfant" panose="00000400000000000000" pitchFamily="2" charset="0"/>
              </a:rPr>
              <a:t>Have you got any Questions?</a:t>
            </a:r>
            <a:endParaRPr lang="ru-RU" dirty="0"/>
          </a:p>
        </p:txBody>
      </p:sp>
      <p:sp>
        <p:nvSpPr>
          <p:cNvPr id="3" name="Rectangle 2">
            <a:extLst>
              <a:ext uri="{FF2B5EF4-FFF2-40B4-BE49-F238E27FC236}">
                <a16:creationId xmlns="" xmlns:a16="http://schemas.microsoft.com/office/drawing/2014/main" id="{EB3DB0C7-0E5C-4B60-A1CE-E983FF29A3D3}"/>
              </a:ext>
            </a:extLst>
          </p:cNvPr>
          <p:cNvSpPr/>
          <p:nvPr/>
        </p:nvSpPr>
        <p:spPr>
          <a:xfrm>
            <a:off x="7686260" y="5069115"/>
            <a:ext cx="4293705" cy="1569276"/>
          </a:xfrm>
          <a:prstGeom prst="rect">
            <a:avLst/>
          </a:prstGeom>
        </p:spPr>
        <p:txBody>
          <a:bodyPr wrap="square">
            <a:spAutoFit/>
          </a:bodyPr>
          <a:lstStyle/>
          <a:p>
            <a:pPr>
              <a:lnSpc>
                <a:spcPct val="107000"/>
              </a:lnSpc>
              <a:spcBef>
                <a:spcPts val="1200"/>
              </a:spcBef>
              <a:spcAft>
                <a:spcPts val="800"/>
              </a:spcAft>
            </a:pPr>
            <a:r>
              <a:rPr lang="en-GB" altLang="en-US" dirty="0">
                <a:solidFill>
                  <a:schemeClr val="accent2"/>
                </a:solidFill>
                <a:latin typeface="SassoonPrimaryInfant" panose="00000400000000000000" pitchFamily="2" charset="0"/>
                <a:ea typeface="Calibri" panose="020F0502020204030204" pitchFamily="34" charset="0"/>
                <a:cs typeface="Arial" panose="020B0604020202020204" pitchFamily="34" charset="0"/>
              </a:rPr>
              <a:t>Don’t forgot that the school website </a:t>
            </a:r>
            <a:r>
              <a:rPr lang="en-GB" altLang="en-US" dirty="0">
                <a:solidFill>
                  <a:schemeClr val="accent2"/>
                </a:solidFill>
                <a:latin typeface="SassoonPrimaryInfant" panose="00000400000000000000" pitchFamily="2" charset="0"/>
                <a:ea typeface="Calibri" panose="020F050202020403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http://www.acomb.northumberland.sch.uk/</a:t>
            </a:r>
            <a:r>
              <a:rPr lang="en-GB" altLang="en-US" dirty="0">
                <a:solidFill>
                  <a:schemeClr val="accent2"/>
                </a:solidFill>
                <a:latin typeface="SassoonPrimaryInfant" panose="00000400000000000000" pitchFamily="2" charset="0"/>
                <a:ea typeface="Calibri" panose="020F0502020204030204" pitchFamily="34" charset="0"/>
                <a:cs typeface="Arial" panose="020B0604020202020204" pitchFamily="34" charset="0"/>
              </a:rPr>
              <a:t> is kept up to date with the latest news and events and has lots more information about our school.</a:t>
            </a:r>
          </a:p>
        </p:txBody>
      </p:sp>
      <p:pic>
        <p:nvPicPr>
          <p:cNvPr id="13" name="Picture Placeholder 12" descr="A small house in a parking lot&#10;&#10;Description automatically generated">
            <a:extLst>
              <a:ext uri="{FF2B5EF4-FFF2-40B4-BE49-F238E27FC236}">
                <a16:creationId xmlns="" xmlns:a16="http://schemas.microsoft.com/office/drawing/2014/main" id="{DCC6E8C9-967C-4CD1-B254-BC98BDE31A51}"/>
              </a:ext>
            </a:extLst>
          </p:cNvPr>
          <p:cNvPicPr>
            <a:picLocks noGrp="1" noChangeAspect="1"/>
          </p:cNvPicPr>
          <p:nvPr>
            <p:ph type="pic" sz="quarter" idx="13"/>
          </p:nvPr>
        </p:nvPicPr>
        <p:blipFill>
          <a:blip r:embed="rId3"/>
          <a:srcRect l="11636" r="11636"/>
          <a:stretch>
            <a:fillRect/>
          </a:stretch>
        </p:blipFill>
        <p:spPr/>
      </p:pic>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DE3AE1A0-C9DB-42D2-B1AA-01CF5B1A20F3}"/>
              </a:ext>
            </a:extLst>
          </p:cNvPr>
          <p:cNvSpPr>
            <a:spLocks noGrp="1"/>
          </p:cNvSpPr>
          <p:nvPr>
            <p:ph type="body" idx="1"/>
          </p:nvPr>
        </p:nvSpPr>
        <p:spPr>
          <a:xfrm>
            <a:off x="5008261" y="436715"/>
            <a:ext cx="7174002" cy="1536382"/>
          </a:xfrm>
        </p:spPr>
        <p:txBody>
          <a:bodyPr>
            <a:normAutofit fontScale="92500" lnSpcReduction="20000"/>
          </a:bodyPr>
          <a:lstStyle/>
          <a:p>
            <a:pPr>
              <a:lnSpc>
                <a:spcPct val="150000"/>
              </a:lnSpc>
            </a:pPr>
            <a:r>
              <a:rPr lang="en-GB" b="0" dirty="0">
                <a:solidFill>
                  <a:schemeClr val="accent2"/>
                </a:solidFill>
                <a:latin typeface="SassoonPrimaryInfant" panose="00000400000000000000" pitchFamily="2" charset="0"/>
              </a:rPr>
              <a:t>This presentation aims to provide you an introduction to Reception at Acomb First School and includes information that I hope you will find useful!</a:t>
            </a:r>
          </a:p>
        </p:txBody>
      </p:sp>
      <p:sp>
        <p:nvSpPr>
          <p:cNvPr id="9" name="Slide Number Placeholder 8">
            <a:extLst>
              <a:ext uri="{FF2B5EF4-FFF2-40B4-BE49-F238E27FC236}">
                <a16:creationId xmlns="" xmlns:a16="http://schemas.microsoft.com/office/drawing/2014/main" id="{F759139A-0794-42B5-84C4-5E9E21B10D1E}"/>
              </a:ext>
            </a:extLst>
          </p:cNvPr>
          <p:cNvSpPr>
            <a:spLocks noGrp="1"/>
          </p:cNvSpPr>
          <p:nvPr>
            <p:ph type="sldNum" sz="quarter" idx="12"/>
          </p:nvPr>
        </p:nvSpPr>
        <p:spPr>
          <a:xfrm>
            <a:off x="11044474" y="5817908"/>
            <a:ext cx="642257" cy="365125"/>
          </a:xfrm>
        </p:spPr>
        <p:txBody>
          <a:bodyPr/>
          <a:lstStyle/>
          <a:p>
            <a:fld id="{98C0CDE5-970C-4CC4-BF43-0DA127E73E82}" type="slidenum">
              <a:rPr lang="en-US" smtClean="0"/>
              <a:pPr/>
              <a:t>2</a:t>
            </a:fld>
            <a:endParaRPr lang="en-US" dirty="0"/>
          </a:p>
        </p:txBody>
      </p:sp>
      <p:sp>
        <p:nvSpPr>
          <p:cNvPr id="2" name="Title 1">
            <a:extLst>
              <a:ext uri="{FF2B5EF4-FFF2-40B4-BE49-F238E27FC236}">
                <a16:creationId xmlns="" xmlns:a16="http://schemas.microsoft.com/office/drawing/2014/main" id="{DD1A9F9A-7914-429C-8B48-A81473A57190}"/>
              </a:ext>
            </a:extLst>
          </p:cNvPr>
          <p:cNvSpPr>
            <a:spLocks noGrp="1"/>
          </p:cNvSpPr>
          <p:nvPr>
            <p:ph type="title"/>
          </p:nvPr>
        </p:nvSpPr>
        <p:spPr>
          <a:xfrm rot="-360000">
            <a:off x="-23347" y="894067"/>
            <a:ext cx="4779553" cy="1042492"/>
          </a:xfrm>
        </p:spPr>
        <p:txBody>
          <a:bodyPr>
            <a:normAutofit fontScale="90000"/>
          </a:bodyPr>
          <a:lstStyle/>
          <a:p>
            <a:pPr algn="ctr"/>
            <a:r>
              <a:rPr lang="en-US" dirty="0">
                <a:latin typeface="SassoonPrimaryInfant" panose="00000400000000000000" pitchFamily="2" charset="0"/>
                <a:cs typeface="Sanskrit Text" panose="020B0502040204020203" pitchFamily="18" charset="0"/>
              </a:rPr>
              <a:t>Welcome to </a:t>
            </a:r>
            <a:br>
              <a:rPr lang="en-US" dirty="0">
                <a:latin typeface="SassoonPrimaryInfant" panose="00000400000000000000" pitchFamily="2" charset="0"/>
                <a:cs typeface="Sanskrit Text" panose="020B0502040204020203" pitchFamily="18" charset="0"/>
              </a:rPr>
            </a:br>
            <a:r>
              <a:rPr lang="en-US" dirty="0">
                <a:latin typeface="SassoonPrimaryInfant" panose="00000400000000000000" pitchFamily="2" charset="0"/>
                <a:cs typeface="Sanskrit Text" panose="020B0502040204020203" pitchFamily="18" charset="0"/>
              </a:rPr>
              <a:t>Acomb First School</a:t>
            </a:r>
          </a:p>
        </p:txBody>
      </p:sp>
      <p:sp>
        <p:nvSpPr>
          <p:cNvPr id="4" name="Text Placeholder 3">
            <a:extLst>
              <a:ext uri="{FF2B5EF4-FFF2-40B4-BE49-F238E27FC236}">
                <a16:creationId xmlns="" xmlns:a16="http://schemas.microsoft.com/office/drawing/2014/main" id="{E4B7E275-3AA9-4B03-8E4B-761F5F187918}"/>
              </a:ext>
            </a:extLst>
          </p:cNvPr>
          <p:cNvSpPr>
            <a:spLocks noGrp="1"/>
          </p:cNvSpPr>
          <p:nvPr>
            <p:ph type="body" idx="13"/>
          </p:nvPr>
        </p:nvSpPr>
        <p:spPr>
          <a:xfrm>
            <a:off x="654703" y="2337471"/>
            <a:ext cx="5076010" cy="600075"/>
          </a:xfrm>
        </p:spPr>
        <p:txBody>
          <a:bodyPr>
            <a:normAutofit/>
          </a:bodyPr>
          <a:lstStyle/>
          <a:p>
            <a:r>
              <a:rPr lang="en-GB" sz="2800" dirty="0">
                <a:solidFill>
                  <a:schemeClr val="accent2"/>
                </a:solidFill>
                <a:latin typeface="SassoonPrimaryInfant" panose="00000400000000000000" pitchFamily="2" charset="0"/>
              </a:rPr>
              <a:t>School Vision:</a:t>
            </a:r>
          </a:p>
        </p:txBody>
      </p:sp>
      <p:sp>
        <p:nvSpPr>
          <p:cNvPr id="5" name="Content Placeholder 4">
            <a:extLst>
              <a:ext uri="{FF2B5EF4-FFF2-40B4-BE49-F238E27FC236}">
                <a16:creationId xmlns="" xmlns:a16="http://schemas.microsoft.com/office/drawing/2014/main" id="{0DC1621A-C7EA-4D4D-B566-D743BCCE17CF}"/>
              </a:ext>
            </a:extLst>
          </p:cNvPr>
          <p:cNvSpPr>
            <a:spLocks noGrp="1"/>
          </p:cNvSpPr>
          <p:nvPr>
            <p:ph sz="half" idx="14"/>
          </p:nvPr>
        </p:nvSpPr>
        <p:spPr>
          <a:xfrm>
            <a:off x="657302" y="3120109"/>
            <a:ext cx="5073411" cy="3090769"/>
          </a:xfrm>
        </p:spPr>
        <p:txBody>
          <a:bodyPr>
            <a:noAutofit/>
          </a:bodyPr>
          <a:lstStyle/>
          <a:p>
            <a:pPr>
              <a:lnSpc>
                <a:spcPct val="100000"/>
              </a:lnSpc>
            </a:pPr>
            <a:r>
              <a:rPr lang="en-GB" sz="2000" dirty="0">
                <a:latin typeface="SassoonPrimaryInfant" panose="00000400000000000000" pitchFamily="2" charset="0"/>
              </a:rPr>
              <a:t>Our vision for Acomb First School is to achieve the best quality education providing a culture of learning and discovery for all our children, in a caring and stimulating environment.</a:t>
            </a:r>
          </a:p>
          <a:p>
            <a:pPr>
              <a:lnSpc>
                <a:spcPct val="100000"/>
              </a:lnSpc>
            </a:pPr>
            <a:endParaRPr lang="en-GB" sz="2000" dirty="0">
              <a:latin typeface="SassoonPrimaryInfant" panose="00000400000000000000" pitchFamily="2" charset="0"/>
            </a:endParaRPr>
          </a:p>
          <a:p>
            <a:pPr>
              <a:lnSpc>
                <a:spcPct val="100000"/>
              </a:lnSpc>
            </a:pPr>
            <a:r>
              <a:rPr lang="en-GB" sz="2000" dirty="0">
                <a:latin typeface="SassoonPrimaryInfant" panose="00000400000000000000" pitchFamily="2" charset="0"/>
              </a:rPr>
              <a:t>We treat all children as individuals, valuing their talents and interests and celebrating all achievements along the way.</a:t>
            </a:r>
          </a:p>
        </p:txBody>
      </p:sp>
      <p:pic>
        <p:nvPicPr>
          <p:cNvPr id="12" name="Picture 2" descr="Image result for acomb first school picture">
            <a:extLst>
              <a:ext uri="{FF2B5EF4-FFF2-40B4-BE49-F238E27FC236}">
                <a16:creationId xmlns="" xmlns:a16="http://schemas.microsoft.com/office/drawing/2014/main" id="{99AEAA20-7027-4D9E-A09A-DA2F0505B3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24" r="4335" b="764"/>
          <a:stretch/>
        </p:blipFill>
        <p:spPr bwMode="auto">
          <a:xfrm>
            <a:off x="7059606" y="2337471"/>
            <a:ext cx="3071312" cy="3351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4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6" name="Title 5"/>
          <p:cNvSpPr>
            <a:spLocks noGrp="1"/>
          </p:cNvSpPr>
          <p:nvPr>
            <p:ph type="title"/>
          </p:nvPr>
        </p:nvSpPr>
        <p:spPr/>
        <p:txBody>
          <a:bodyPr/>
          <a:lstStyle/>
          <a:p>
            <a:r>
              <a:rPr lang="en-GB" dirty="0"/>
              <a:t>About me!</a:t>
            </a:r>
          </a:p>
        </p:txBody>
      </p:sp>
      <p:sp>
        <p:nvSpPr>
          <p:cNvPr id="4" name="Text Placeholder 2">
            <a:extLst>
              <a:ext uri="{FF2B5EF4-FFF2-40B4-BE49-F238E27FC236}">
                <a16:creationId xmlns="" xmlns:a16="http://schemas.microsoft.com/office/drawing/2014/main" id="{DE3AE1A0-C9DB-42D2-B1AA-01CF5B1A20F3}"/>
              </a:ext>
            </a:extLst>
          </p:cNvPr>
          <p:cNvSpPr>
            <a:spLocks noGrp="1"/>
          </p:cNvSpPr>
          <p:nvPr>
            <p:ph type="body" idx="1"/>
          </p:nvPr>
        </p:nvSpPr>
        <p:spPr>
          <a:xfrm>
            <a:off x="2700998" y="2715065"/>
            <a:ext cx="7610621" cy="3024553"/>
          </a:xfrm>
        </p:spPr>
        <p:txBody>
          <a:bodyPr>
            <a:normAutofit fontScale="70000" lnSpcReduction="20000"/>
          </a:bodyPr>
          <a:lstStyle/>
          <a:p>
            <a:pPr>
              <a:lnSpc>
                <a:spcPct val="150000"/>
              </a:lnSpc>
            </a:pPr>
            <a:r>
              <a:rPr lang="en-GB" b="0" dirty="0">
                <a:solidFill>
                  <a:schemeClr val="accent2"/>
                </a:solidFill>
                <a:latin typeface="SassoonPrimaryInfant" panose="00000400000000000000" pitchFamily="2" charset="0"/>
              </a:rPr>
              <a:t>My name is Lauren </a:t>
            </a:r>
            <a:r>
              <a:rPr lang="en-GB" b="0" dirty="0" err="1">
                <a:solidFill>
                  <a:schemeClr val="accent2"/>
                </a:solidFill>
                <a:latin typeface="SassoonPrimaryInfant" panose="00000400000000000000" pitchFamily="2" charset="0"/>
              </a:rPr>
              <a:t>Dunlavy</a:t>
            </a:r>
            <a:r>
              <a:rPr lang="en-GB" b="0" dirty="0">
                <a:solidFill>
                  <a:schemeClr val="accent2"/>
                </a:solidFill>
                <a:latin typeface="SassoonPrimaryInfant" panose="00000400000000000000" pitchFamily="2" charset="0"/>
              </a:rPr>
              <a:t>, I’m 25 and last year was my first year at </a:t>
            </a:r>
            <a:r>
              <a:rPr lang="en-GB" b="0" dirty="0" err="1">
                <a:solidFill>
                  <a:schemeClr val="accent2"/>
                </a:solidFill>
                <a:latin typeface="SassoonPrimaryInfant" panose="00000400000000000000" pitchFamily="2" charset="0"/>
              </a:rPr>
              <a:t>Acomb</a:t>
            </a:r>
            <a:r>
              <a:rPr lang="en-GB" b="0" dirty="0">
                <a:solidFill>
                  <a:schemeClr val="accent2"/>
                </a:solidFill>
                <a:latin typeface="SassoonPrimaryInfant" panose="00000400000000000000" pitchFamily="2" charset="0"/>
              </a:rPr>
              <a:t> First School. Previously I have worked at a summer camp in America, a nursery and also worked as a supply teacher/ teaching assistant in range of schools and year groups, but Reception has always been my favourite!</a:t>
            </a:r>
          </a:p>
          <a:p>
            <a:pPr>
              <a:lnSpc>
                <a:spcPct val="150000"/>
              </a:lnSpc>
            </a:pPr>
            <a:endParaRPr lang="en-GB" b="0" dirty="0">
              <a:solidFill>
                <a:schemeClr val="accent2"/>
              </a:solidFill>
              <a:latin typeface="SassoonPrimaryInfant" panose="00000400000000000000" pitchFamily="2" charset="0"/>
            </a:endParaRPr>
          </a:p>
          <a:p>
            <a:pPr>
              <a:lnSpc>
                <a:spcPct val="150000"/>
              </a:lnSpc>
            </a:pPr>
            <a:r>
              <a:rPr lang="en-GB" b="0" dirty="0">
                <a:solidFill>
                  <a:schemeClr val="accent2"/>
                </a:solidFill>
                <a:latin typeface="SassoonPrimaryInfant" panose="00000400000000000000" pitchFamily="2" charset="0"/>
              </a:rPr>
              <a:t>I hope that if you have any questions or worries you feel you can come to me and I will try and give you the best answer possible. </a:t>
            </a:r>
          </a:p>
          <a:p>
            <a:pPr>
              <a:lnSpc>
                <a:spcPct val="150000"/>
              </a:lnSpc>
            </a:pPr>
            <a:endParaRPr lang="en-GB" b="0" dirty="0">
              <a:solidFill>
                <a:schemeClr val="accent2"/>
              </a:solidFill>
              <a:latin typeface="SassoonPrimaryInfant" panose="00000400000000000000" pitchFamily="2" charset="0"/>
            </a:endParaRPr>
          </a:p>
        </p:txBody>
      </p:sp>
    </p:spTree>
    <p:extLst>
      <p:ext uri="{BB962C8B-B14F-4D97-AF65-F5344CB8AC3E}">
        <p14:creationId xmlns:p14="http://schemas.microsoft.com/office/powerpoint/2010/main" val="344191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03E8D56A-2615-403F-A09F-BC30DF1EE768}"/>
              </a:ext>
            </a:extLst>
          </p:cNvPr>
          <p:cNvSpPr>
            <a:spLocks noGrp="1"/>
          </p:cNvSpPr>
          <p:nvPr>
            <p:ph type="sldNum" sz="quarter" idx="12"/>
          </p:nvPr>
        </p:nvSpPr>
        <p:spPr/>
        <p:txBody>
          <a:bodyPr/>
          <a:lstStyle/>
          <a:p>
            <a:fld id="{98C0CDE5-970C-4CC4-BF43-0DA127E73E82}" type="slidenum">
              <a:rPr lang="en-US" smtClean="0"/>
              <a:pPr/>
              <a:t>4</a:t>
            </a:fld>
            <a:endParaRPr lang="en-US" dirty="0"/>
          </a:p>
        </p:txBody>
      </p:sp>
      <p:sp>
        <p:nvSpPr>
          <p:cNvPr id="5" name="Title 4">
            <a:extLst>
              <a:ext uri="{FF2B5EF4-FFF2-40B4-BE49-F238E27FC236}">
                <a16:creationId xmlns="" xmlns:a16="http://schemas.microsoft.com/office/drawing/2014/main" id="{79195BEB-A072-45D8-848D-E8CA744F9022}"/>
              </a:ext>
            </a:extLst>
          </p:cNvPr>
          <p:cNvSpPr>
            <a:spLocks noGrp="1"/>
          </p:cNvSpPr>
          <p:nvPr>
            <p:ph type="title"/>
          </p:nvPr>
        </p:nvSpPr>
        <p:spPr>
          <a:xfrm rot="-360000">
            <a:off x="-100463" y="891882"/>
            <a:ext cx="4901622" cy="1061509"/>
          </a:xfrm>
        </p:spPr>
        <p:txBody>
          <a:bodyPr>
            <a:noAutofit/>
          </a:bodyPr>
          <a:lstStyle/>
          <a:p>
            <a:pPr algn="ctr"/>
            <a:r>
              <a:rPr lang="en-US" sz="3600" dirty="0">
                <a:latin typeface="SassoonPrimaryInfant" panose="00000400000000000000" pitchFamily="2" charset="0"/>
              </a:rPr>
              <a:t>Welcome to Reception.</a:t>
            </a:r>
          </a:p>
        </p:txBody>
      </p:sp>
      <p:sp>
        <p:nvSpPr>
          <p:cNvPr id="12" name="Text Placeholder 3">
            <a:extLst>
              <a:ext uri="{FF2B5EF4-FFF2-40B4-BE49-F238E27FC236}">
                <a16:creationId xmlns="" xmlns:a16="http://schemas.microsoft.com/office/drawing/2014/main" id="{3199F63D-6277-4F9E-A6BB-DB9A7FA3CFB3}"/>
              </a:ext>
            </a:extLst>
          </p:cNvPr>
          <p:cNvSpPr txBox="1">
            <a:spLocks/>
          </p:cNvSpPr>
          <p:nvPr/>
        </p:nvSpPr>
        <p:spPr>
          <a:xfrm>
            <a:off x="6119918" y="981810"/>
            <a:ext cx="5364953" cy="565749"/>
          </a:xfrm>
          <a:prstGeom prst="rect">
            <a:avLst/>
          </a:prstGeom>
        </p:spPr>
        <p:txBody>
          <a:bodyPr vert="horz" lIns="91440" tIns="45720" rIns="91440" bIns="45720" rtlCol="0">
            <a:normAutofit/>
          </a:bodyPr>
          <a:lstStyle>
            <a:lvl1pPr marL="180000" indent="-180000" algn="l" defTabSz="914400" rtl="0" eaLnBrk="1" latinLnBrk="0" hangingPunct="1">
              <a:lnSpc>
                <a:spcPct val="90000"/>
              </a:lnSpc>
              <a:spcBef>
                <a:spcPts val="600"/>
              </a:spcBef>
              <a:buClr>
                <a:schemeClr val="accent2"/>
              </a:buClr>
              <a:buFont typeface="Arial" panose="020B0604020202020204" pitchFamily="34" charset="0"/>
              <a:buChar char="•"/>
              <a:defRPr sz="1600" b="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accent4"/>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4"/>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800" b="1" dirty="0">
                <a:solidFill>
                  <a:schemeClr val="accent2"/>
                </a:solidFill>
                <a:latin typeface="SassoonPrimaryInfant" panose="00000400000000000000" pitchFamily="2" charset="0"/>
              </a:rPr>
              <a:t>Timetable for Autumn Term 1</a:t>
            </a:r>
          </a:p>
        </p:txBody>
      </p:sp>
      <p:sp>
        <p:nvSpPr>
          <p:cNvPr id="13" name="Content Placeholder 4">
            <a:extLst>
              <a:ext uri="{FF2B5EF4-FFF2-40B4-BE49-F238E27FC236}">
                <a16:creationId xmlns="" xmlns:a16="http://schemas.microsoft.com/office/drawing/2014/main" id="{8E33E8B0-48A3-465A-8E37-1A4DFD30183E}"/>
              </a:ext>
            </a:extLst>
          </p:cNvPr>
          <p:cNvSpPr txBox="1">
            <a:spLocks/>
          </p:cNvSpPr>
          <p:nvPr/>
        </p:nvSpPr>
        <p:spPr>
          <a:xfrm>
            <a:off x="7784792" y="1264684"/>
            <a:ext cx="4251565" cy="4613037"/>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latin typeface="SassoonPrimaryInfant" panose="00000400000000000000" pitchFamily="2" charset="0"/>
              </a:rPr>
              <a:t>This is not what a typical week in Reception will look like at the beginning of term! Over the first half term (September  - October) we will build up to a timetable that looks something a little like this. The children will have Phonics and Maths adult input every day (no more than 20 minutes sat on the carpet at one time) and opportunities to free flow both in indoor and outdoor provision throughout the day. Time spent on the carpet will be built up over time when the children are ready for it. </a:t>
            </a:r>
          </a:p>
        </p:txBody>
      </p:sp>
      <p:pic>
        <p:nvPicPr>
          <p:cNvPr id="3" name="Picture 2"/>
          <p:cNvPicPr>
            <a:picLocks noChangeAspect="1"/>
          </p:cNvPicPr>
          <p:nvPr/>
        </p:nvPicPr>
        <p:blipFill rotWithShape="1">
          <a:blip r:embed="rId2"/>
          <a:srcRect l="20215" t="24017" r="19245" b="7769"/>
          <a:stretch/>
        </p:blipFill>
        <p:spPr>
          <a:xfrm>
            <a:off x="63533" y="1998617"/>
            <a:ext cx="7876902" cy="4990012"/>
          </a:xfrm>
          <a:prstGeom prst="rect">
            <a:avLst/>
          </a:prstGeom>
        </p:spPr>
      </p:pic>
    </p:spTree>
    <p:extLst>
      <p:ext uri="{BB962C8B-B14F-4D97-AF65-F5344CB8AC3E}">
        <p14:creationId xmlns:p14="http://schemas.microsoft.com/office/powerpoint/2010/main" val="38356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6290" y="886946"/>
            <a:ext cx="4807190" cy="1061509"/>
          </a:xfrm>
        </p:spPr>
        <p:txBody>
          <a:bodyPr>
            <a:normAutofit/>
          </a:bodyPr>
          <a:lstStyle/>
          <a:p>
            <a:pPr algn="ctr"/>
            <a:r>
              <a:rPr lang="en-US" dirty="0">
                <a:latin typeface="SassoonPrimaryInfant" panose="00000400000000000000" pitchFamily="2" charset="0"/>
              </a:rPr>
              <a:t>Life in Reception</a:t>
            </a:r>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5</a:t>
            </a:fld>
            <a:endParaRPr lang="en-US" dirty="0"/>
          </a:p>
        </p:txBody>
      </p:sp>
      <p:sp>
        <p:nvSpPr>
          <p:cNvPr id="6" name="Rectangle 5">
            <a:extLst>
              <a:ext uri="{FF2B5EF4-FFF2-40B4-BE49-F238E27FC236}">
                <a16:creationId xmlns="" xmlns:a16="http://schemas.microsoft.com/office/drawing/2014/main" id="{2E2588B9-8662-40EC-8997-BFE175A131E7}"/>
              </a:ext>
            </a:extLst>
          </p:cNvPr>
          <p:cNvSpPr/>
          <p:nvPr/>
        </p:nvSpPr>
        <p:spPr>
          <a:xfrm>
            <a:off x="198782" y="2616974"/>
            <a:ext cx="6162260" cy="3139321"/>
          </a:xfrm>
          <a:prstGeom prst="rect">
            <a:avLst/>
          </a:prstGeom>
        </p:spPr>
        <p:txBody>
          <a:bodyPr wrap="square">
            <a:spAutoFit/>
          </a:bodyPr>
          <a:lstStyle/>
          <a:p>
            <a:r>
              <a:rPr lang="en-GB" altLang="en-US" dirty="0">
                <a:solidFill>
                  <a:schemeClr val="accent2"/>
                </a:solidFill>
                <a:latin typeface="SassoonPrimaryInfant" panose="00000400000000000000" pitchFamily="2" charset="0"/>
              </a:rPr>
              <a:t>During your child’s time in Reception, they will..</a:t>
            </a:r>
          </a:p>
          <a:p>
            <a:endParaRPr lang="en-GB" altLang="en-US" dirty="0">
              <a:solidFill>
                <a:schemeClr val="accent2"/>
              </a:solidFill>
              <a:latin typeface="SassoonPrimaryInfant" panose="00000400000000000000" pitchFamily="2" charset="0"/>
            </a:endParaRPr>
          </a:p>
          <a:p>
            <a:pPr marL="285750" indent="-285750">
              <a:buFont typeface="Arial" panose="020B0604020202020204" pitchFamily="34" charset="0"/>
              <a:buChar char="•"/>
            </a:pPr>
            <a:r>
              <a:rPr lang="en-GB" altLang="en-US" dirty="0">
                <a:solidFill>
                  <a:schemeClr val="accent2"/>
                </a:solidFill>
                <a:latin typeface="SassoonPrimaryInfant" panose="00000400000000000000" pitchFamily="2" charset="0"/>
              </a:rPr>
              <a:t>Enjoy coming to school and learning (hopefully!)</a:t>
            </a:r>
          </a:p>
          <a:p>
            <a:pPr marL="285750" indent="-285750">
              <a:buFont typeface="Arial" panose="020B0604020202020204" pitchFamily="34" charset="0"/>
              <a:buChar char="•"/>
            </a:pPr>
            <a:r>
              <a:rPr lang="en-GB" altLang="en-US" dirty="0">
                <a:solidFill>
                  <a:schemeClr val="accent2"/>
                </a:solidFill>
                <a:latin typeface="SassoonPrimaryInfant" panose="00000400000000000000" pitchFamily="2" charset="0"/>
              </a:rPr>
              <a:t>Be encouraged to become more independent as they move towards more formal working.</a:t>
            </a:r>
          </a:p>
          <a:p>
            <a:pPr marL="285750" indent="-285750">
              <a:buFont typeface="Arial" panose="020B0604020202020204" pitchFamily="34" charset="0"/>
              <a:buChar char="•"/>
            </a:pPr>
            <a:r>
              <a:rPr lang="en-GB" altLang="en-US" dirty="0">
                <a:solidFill>
                  <a:schemeClr val="accent2"/>
                </a:solidFill>
                <a:latin typeface="SassoonPrimaryInfant" panose="00000400000000000000" pitchFamily="2" charset="0"/>
              </a:rPr>
              <a:t>Learn through play and hands-on activities or discussions.</a:t>
            </a:r>
          </a:p>
          <a:p>
            <a:pPr marL="285750" indent="-285750">
              <a:buFont typeface="Arial" panose="020B0604020202020204" pitchFamily="34" charset="0"/>
              <a:buChar char="•"/>
            </a:pPr>
            <a:r>
              <a:rPr lang="en-GB" altLang="en-US" dirty="0">
                <a:solidFill>
                  <a:schemeClr val="accent2"/>
                </a:solidFill>
                <a:latin typeface="SassoonPrimaryInfant" panose="00000400000000000000" pitchFamily="2" charset="0"/>
              </a:rPr>
              <a:t>Cover a variety of areas of learning (including understanding the world around them and art)</a:t>
            </a:r>
          </a:p>
          <a:p>
            <a:pPr marL="285750" indent="-285750">
              <a:buFont typeface="Arial" panose="020B0604020202020204" pitchFamily="34" charset="0"/>
              <a:buChar char="•"/>
            </a:pPr>
            <a:r>
              <a:rPr lang="en-GB" altLang="en-US" dirty="0">
                <a:solidFill>
                  <a:schemeClr val="accent2"/>
                </a:solidFill>
                <a:latin typeface="SassoonPrimaryInfant" panose="00000400000000000000" pitchFamily="2" charset="0"/>
              </a:rPr>
              <a:t>Move towards End of Year Expectations which are known as Early Learning Goals.</a:t>
            </a:r>
          </a:p>
          <a:p>
            <a:pPr marL="285750" indent="-285750">
              <a:buFont typeface="Arial" panose="020B0604020202020204" pitchFamily="34" charset="0"/>
              <a:buChar char="•"/>
            </a:pPr>
            <a:r>
              <a:rPr lang="en-GB" altLang="en-US" dirty="0">
                <a:solidFill>
                  <a:schemeClr val="accent2"/>
                </a:solidFill>
                <a:latin typeface="SassoonPrimaryInfant" panose="00000400000000000000" pitchFamily="2" charset="0"/>
              </a:rPr>
              <a:t>Complete baseline and end of year assessments. </a:t>
            </a:r>
          </a:p>
        </p:txBody>
      </p:sp>
      <p:pic>
        <p:nvPicPr>
          <p:cNvPr id="22" name="Picture 21">
            <a:extLst>
              <a:ext uri="{FF2B5EF4-FFF2-40B4-BE49-F238E27FC236}">
                <a16:creationId xmlns="" xmlns:a16="http://schemas.microsoft.com/office/drawing/2014/main" id="{80612C11-70EA-47EC-9DFC-89630CFD0E99}"/>
              </a:ext>
            </a:extLst>
          </p:cNvPr>
          <p:cNvPicPr>
            <a:picLocks noChangeAspect="1"/>
          </p:cNvPicPr>
          <p:nvPr/>
        </p:nvPicPr>
        <p:blipFill>
          <a:blip r:embed="rId2"/>
          <a:stretch>
            <a:fillRect/>
          </a:stretch>
        </p:blipFill>
        <p:spPr>
          <a:xfrm>
            <a:off x="8412050" y="1133712"/>
            <a:ext cx="2781300" cy="4143375"/>
          </a:xfrm>
          <a:prstGeom prst="rect">
            <a:avLst/>
          </a:prstGeom>
        </p:spPr>
      </p:pic>
    </p:spTree>
    <p:extLst>
      <p:ext uri="{BB962C8B-B14F-4D97-AF65-F5344CB8AC3E}">
        <p14:creationId xmlns:p14="http://schemas.microsoft.com/office/powerpoint/2010/main" val="221184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
                                            <p:txEl>
                                              <p:pRg st="0" end="0"/>
                                            </p:txEl>
                                          </p:spTgt>
                                        </p:tgtEl>
                                      </p:cBhvr>
                                    </p:animEffect>
                                    <p:animScale>
                                      <p:cBhvr>
                                        <p:cTn id="11" dur="250" autoRev="1" fill="hold"/>
                                        <p:tgtEl>
                                          <p:spTgt spid="6">
                                            <p:txEl>
                                              <p:pRg st="0" end="0"/>
                                            </p:txEl>
                                          </p:spTgt>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6">
                                            <p:txEl>
                                              <p:pRg st="2" end="2"/>
                                            </p:txEl>
                                          </p:spTgt>
                                        </p:tgtEl>
                                      </p:cBhvr>
                                    </p:animEffect>
                                    <p:animScale>
                                      <p:cBhvr>
                                        <p:cTn id="15" dur="250" autoRev="1" fill="hold"/>
                                        <p:tgtEl>
                                          <p:spTgt spid="6">
                                            <p:txEl>
                                              <p:pRg st="2" end="2"/>
                                            </p:txEl>
                                          </p:spTgt>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6">
                                            <p:txEl>
                                              <p:pRg st="3" end="3"/>
                                            </p:txEl>
                                          </p:spTgt>
                                        </p:tgtEl>
                                      </p:cBhvr>
                                    </p:animEffect>
                                    <p:animScale>
                                      <p:cBhvr>
                                        <p:cTn id="19" dur="250" autoRev="1" fill="hold"/>
                                        <p:tgtEl>
                                          <p:spTgt spid="6">
                                            <p:txEl>
                                              <p:pRg st="3" end="3"/>
                                            </p:txEl>
                                          </p:spTgt>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6">
                                            <p:txEl>
                                              <p:pRg st="4" end="4"/>
                                            </p:txEl>
                                          </p:spTgt>
                                        </p:tgtEl>
                                      </p:cBhvr>
                                    </p:animEffect>
                                    <p:animScale>
                                      <p:cBhvr>
                                        <p:cTn id="23" dur="250" autoRev="1" fill="hold"/>
                                        <p:tgtEl>
                                          <p:spTgt spid="6">
                                            <p:txEl>
                                              <p:pRg st="4" end="4"/>
                                            </p:txEl>
                                          </p:spTgt>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6">
                                            <p:txEl>
                                              <p:pRg st="5" end="5"/>
                                            </p:txEl>
                                          </p:spTgt>
                                        </p:tgtEl>
                                      </p:cBhvr>
                                    </p:animEffect>
                                    <p:animScale>
                                      <p:cBhvr>
                                        <p:cTn id="27" dur="250" autoRev="1" fill="hold"/>
                                        <p:tgtEl>
                                          <p:spTgt spid="6">
                                            <p:txEl>
                                              <p:pRg st="5" end="5"/>
                                            </p:txEl>
                                          </p:spTgt>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6">
                                            <p:txEl>
                                              <p:pRg st="6" end="6"/>
                                            </p:txEl>
                                          </p:spTgt>
                                        </p:tgtEl>
                                      </p:cBhvr>
                                    </p:animEffect>
                                    <p:animScale>
                                      <p:cBhvr>
                                        <p:cTn id="31" dur="250" autoRev="1" fill="hold"/>
                                        <p:tgtEl>
                                          <p:spTgt spid="6">
                                            <p:txEl>
                                              <p:pRg st="6" end="6"/>
                                            </p:txEl>
                                          </p:spTgt>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6">
                                            <p:txEl>
                                              <p:pRg st="7" end="7"/>
                                            </p:txEl>
                                          </p:spTgt>
                                        </p:tgtEl>
                                      </p:cBhvr>
                                    </p:animEffect>
                                    <p:animScale>
                                      <p:cBhvr>
                                        <p:cTn id="35" dur="250" autoRev="1" fill="hold"/>
                                        <p:tgtEl>
                                          <p:spTgt spid="6">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2312" y="854098"/>
            <a:ext cx="4807190" cy="1061509"/>
          </a:xfrm>
        </p:spPr>
        <p:txBody>
          <a:bodyPr/>
          <a:lstStyle/>
          <a:p>
            <a:pPr algn="ctr"/>
            <a:r>
              <a:rPr lang="en-US" dirty="0">
                <a:latin typeface="SassoonPrimaryInfant" panose="00000400000000000000" pitchFamily="2" charset="0"/>
              </a:rPr>
              <a:t>Reading</a:t>
            </a:r>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6</a:t>
            </a:fld>
            <a:endParaRPr lang="en-US" dirty="0"/>
          </a:p>
        </p:txBody>
      </p:sp>
      <p:sp>
        <p:nvSpPr>
          <p:cNvPr id="6" name="Rectangle 5">
            <a:extLst>
              <a:ext uri="{FF2B5EF4-FFF2-40B4-BE49-F238E27FC236}">
                <a16:creationId xmlns="" xmlns:a16="http://schemas.microsoft.com/office/drawing/2014/main" id="{2E2588B9-8662-40EC-8997-BFE175A131E7}"/>
              </a:ext>
            </a:extLst>
          </p:cNvPr>
          <p:cNvSpPr/>
          <p:nvPr/>
        </p:nvSpPr>
        <p:spPr>
          <a:xfrm>
            <a:off x="5176911" y="168797"/>
            <a:ext cx="6629089" cy="1200329"/>
          </a:xfrm>
          <a:prstGeom prst="rect">
            <a:avLst/>
          </a:prstGeom>
        </p:spPr>
        <p:txBody>
          <a:bodyPr wrap="square">
            <a:spAutoFit/>
          </a:bodyPr>
          <a:lstStyle/>
          <a:p>
            <a:r>
              <a:rPr lang="en-GB" altLang="en-US" dirty="0">
                <a:solidFill>
                  <a:schemeClr val="accent2"/>
                </a:solidFill>
                <a:latin typeface="SassoonCRInfant" panose="00000400000000000000" pitchFamily="2" charset="0"/>
              </a:rPr>
              <a:t>At the beginning of the year, children will be sent home with books that have no words. These are for the children to gain a solid understanding of how a book works and improve their comprehension. </a:t>
            </a:r>
          </a:p>
        </p:txBody>
      </p:sp>
      <p:sp>
        <p:nvSpPr>
          <p:cNvPr id="7" name="Rectangle 6">
            <a:extLst>
              <a:ext uri="{FF2B5EF4-FFF2-40B4-BE49-F238E27FC236}">
                <a16:creationId xmlns="" xmlns:a16="http://schemas.microsoft.com/office/drawing/2014/main" id="{2E2588B9-8662-40EC-8997-BFE175A131E7}"/>
              </a:ext>
            </a:extLst>
          </p:cNvPr>
          <p:cNvSpPr/>
          <p:nvPr/>
        </p:nvSpPr>
        <p:spPr>
          <a:xfrm>
            <a:off x="5078437" y="1265543"/>
            <a:ext cx="7005711" cy="5109091"/>
          </a:xfrm>
          <a:prstGeom prst="rect">
            <a:avLst/>
          </a:prstGeom>
        </p:spPr>
        <p:txBody>
          <a:bodyPr wrap="square">
            <a:spAutoFit/>
          </a:bodyPr>
          <a:lstStyle/>
          <a:p>
            <a:r>
              <a:rPr lang="en-GB" altLang="en-US" dirty="0">
                <a:solidFill>
                  <a:schemeClr val="accent2"/>
                </a:solidFill>
                <a:latin typeface="SassoonCRInfant" panose="00000400000000000000" pitchFamily="2" charset="0"/>
              </a:rPr>
              <a:t>Eventually your child will be sent home with 3 reading books each week </a:t>
            </a:r>
          </a:p>
          <a:p>
            <a:r>
              <a:rPr lang="en-GB" b="1" dirty="0">
                <a:solidFill>
                  <a:schemeClr val="accent2"/>
                </a:solidFill>
                <a:latin typeface="SassoonCRInfant" panose="00000400000000000000" pitchFamily="2" charset="0"/>
              </a:rPr>
              <a:t>Book 1</a:t>
            </a:r>
            <a:r>
              <a:rPr lang="en-GB" dirty="0">
                <a:solidFill>
                  <a:schemeClr val="accent2"/>
                </a:solidFill>
                <a:latin typeface="SassoonCRInfant" panose="00000400000000000000" pitchFamily="2" charset="0"/>
              </a:rPr>
              <a:t>- A Book that matches the sounds (where possible) they are learning in school (RWINC phonics book or similar) this will support the decoding aspect of reading.</a:t>
            </a:r>
          </a:p>
          <a:p>
            <a:r>
              <a:rPr lang="en-GB" b="1" dirty="0">
                <a:solidFill>
                  <a:schemeClr val="accent2"/>
                </a:solidFill>
                <a:latin typeface="SassoonCRInfant" panose="00000400000000000000" pitchFamily="2" charset="0"/>
              </a:rPr>
              <a:t>Book 2</a:t>
            </a:r>
            <a:r>
              <a:rPr lang="en-GB" dirty="0">
                <a:solidFill>
                  <a:schemeClr val="accent2"/>
                </a:solidFill>
                <a:latin typeface="SassoonCRInfant" panose="00000400000000000000" pitchFamily="2" charset="0"/>
              </a:rPr>
              <a:t> – A book that helps build fluency and expression (Oxford Reading Tree story book or similar or a non-fiction book) </a:t>
            </a:r>
          </a:p>
          <a:p>
            <a:r>
              <a:rPr lang="en-GB" b="1" dirty="0">
                <a:solidFill>
                  <a:schemeClr val="accent2"/>
                </a:solidFill>
                <a:latin typeface="SassoonCRInfant" panose="00000400000000000000" pitchFamily="2" charset="0"/>
              </a:rPr>
              <a:t>Book 3</a:t>
            </a:r>
            <a:r>
              <a:rPr lang="en-GB" dirty="0">
                <a:solidFill>
                  <a:schemeClr val="accent2"/>
                </a:solidFill>
                <a:latin typeface="SassoonCRInfant" panose="00000400000000000000" pitchFamily="2" charset="0"/>
              </a:rPr>
              <a:t> – Children’s free choice/library book- This book is to support the enjoyment of reading by sharing a book with a family member at home. This may be a book that your child can’t read yet, or it may be a book that is really easy for your child to read, but they really enjoy. It could be a non-fiction book, a poetry book or their favourite children’s book. This book is purely for the enjoyment of reading and can be read aloud to your child.</a:t>
            </a:r>
          </a:p>
          <a:p>
            <a:r>
              <a:rPr lang="en-GB" altLang="en-US" dirty="0">
                <a:solidFill>
                  <a:schemeClr val="accent2"/>
                </a:solidFill>
                <a:latin typeface="SassoonCRInfant" panose="00000400000000000000" pitchFamily="2" charset="0"/>
              </a:rPr>
              <a:t>These books will only be changed if the reading record entry is signed by an adult (every Monday).</a:t>
            </a:r>
          </a:p>
          <a:p>
            <a:r>
              <a:rPr lang="en-GB" altLang="en-US" dirty="0">
                <a:solidFill>
                  <a:schemeClr val="accent2"/>
                </a:solidFill>
                <a:latin typeface="SassoonCRInfant" panose="00000400000000000000" pitchFamily="2" charset="0"/>
              </a:rPr>
              <a:t>It is important that you read with your child as often as possible, 5 minutes a night makes a huge difference!</a:t>
            </a:r>
          </a:p>
          <a:p>
            <a:endParaRPr lang="en-GB" altLang="en-US" sz="2000" dirty="0">
              <a:solidFill>
                <a:schemeClr val="accent2"/>
              </a:solidFill>
              <a:latin typeface="SassoonCRInfant" panose="00000400000000000000" pitchFamily="2" charset="0"/>
            </a:endParaRPr>
          </a:p>
        </p:txBody>
      </p:sp>
      <p:pic>
        <p:nvPicPr>
          <p:cNvPr id="8" name="Picture 7">
            <a:extLst>
              <a:ext uri="{FF2B5EF4-FFF2-40B4-BE49-F238E27FC236}">
                <a16:creationId xmlns="" xmlns:a16="http://schemas.microsoft.com/office/drawing/2014/main" id="{43627D0F-2864-495C-BED0-A004BA855C7B}"/>
              </a:ext>
            </a:extLst>
          </p:cNvPr>
          <p:cNvPicPr>
            <a:picLocks noChangeAspect="1"/>
          </p:cNvPicPr>
          <p:nvPr/>
        </p:nvPicPr>
        <p:blipFill>
          <a:blip r:embed="rId2"/>
          <a:stretch>
            <a:fillRect/>
          </a:stretch>
        </p:blipFill>
        <p:spPr>
          <a:xfrm>
            <a:off x="133069" y="2181332"/>
            <a:ext cx="4758745" cy="4676668"/>
          </a:xfrm>
          <a:prstGeom prst="rect">
            <a:avLst/>
          </a:prstGeom>
        </p:spPr>
      </p:pic>
    </p:spTree>
    <p:extLst>
      <p:ext uri="{BB962C8B-B14F-4D97-AF65-F5344CB8AC3E}">
        <p14:creationId xmlns:p14="http://schemas.microsoft.com/office/powerpoint/2010/main" val="13546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7">
                                            <p:txEl>
                                              <p:pRg st="0" end="0"/>
                                            </p:txEl>
                                          </p:spTgt>
                                        </p:tgtEl>
                                      </p:cBhvr>
                                    </p:animEffect>
                                    <p:animScale>
                                      <p:cBhvr>
                                        <p:cTn id="11" dur="250" autoRev="1" fill="hold"/>
                                        <p:tgtEl>
                                          <p:spTgt spid="7">
                                            <p:txEl>
                                              <p:pRg st="0" end="0"/>
                                            </p:txEl>
                                          </p:spTgt>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7">
                                            <p:txEl>
                                              <p:pRg st="1" end="1"/>
                                            </p:txEl>
                                          </p:spTgt>
                                        </p:tgtEl>
                                      </p:cBhvr>
                                    </p:animEffect>
                                    <p:animScale>
                                      <p:cBhvr>
                                        <p:cTn id="15" dur="250" autoRev="1" fill="hold"/>
                                        <p:tgtEl>
                                          <p:spTgt spid="7">
                                            <p:txEl>
                                              <p:pRg st="1" end="1"/>
                                            </p:txEl>
                                          </p:spTgt>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7">
                                            <p:txEl>
                                              <p:pRg st="2" end="2"/>
                                            </p:txEl>
                                          </p:spTgt>
                                        </p:tgtEl>
                                      </p:cBhvr>
                                    </p:animEffect>
                                    <p:animScale>
                                      <p:cBhvr>
                                        <p:cTn id="19" dur="250" autoRev="1" fill="hold"/>
                                        <p:tgtEl>
                                          <p:spTgt spid="7">
                                            <p:txEl>
                                              <p:pRg st="2" end="2"/>
                                            </p:txEl>
                                          </p:spTgt>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7">
                                            <p:txEl>
                                              <p:pRg st="3" end="3"/>
                                            </p:txEl>
                                          </p:spTgt>
                                        </p:tgtEl>
                                      </p:cBhvr>
                                    </p:animEffect>
                                    <p:animScale>
                                      <p:cBhvr>
                                        <p:cTn id="23" dur="250" autoRev="1" fill="hold"/>
                                        <p:tgtEl>
                                          <p:spTgt spid="7">
                                            <p:txEl>
                                              <p:pRg st="3" end="3"/>
                                            </p:txEl>
                                          </p:spTgt>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7">
                                            <p:txEl>
                                              <p:pRg st="4" end="4"/>
                                            </p:txEl>
                                          </p:spTgt>
                                        </p:tgtEl>
                                      </p:cBhvr>
                                    </p:animEffect>
                                    <p:animScale>
                                      <p:cBhvr>
                                        <p:cTn id="27" dur="250" autoRev="1" fill="hold"/>
                                        <p:tgtEl>
                                          <p:spTgt spid="7">
                                            <p:txEl>
                                              <p:pRg st="4" end="4"/>
                                            </p:txEl>
                                          </p:spTgt>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7">
                                            <p:txEl>
                                              <p:pRg st="5" end="5"/>
                                            </p:txEl>
                                          </p:spTgt>
                                        </p:tgtEl>
                                      </p:cBhvr>
                                    </p:animEffect>
                                    <p:animScale>
                                      <p:cBhvr>
                                        <p:cTn id="31" dur="250" autoRev="1" fill="hold"/>
                                        <p:tgtEl>
                                          <p:spTgt spid="7">
                                            <p:txEl>
                                              <p:pRg st="5" end="5"/>
                                            </p:txEl>
                                          </p:spTgt>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2312" y="854098"/>
            <a:ext cx="4807190" cy="1061509"/>
          </a:xfrm>
        </p:spPr>
        <p:txBody>
          <a:bodyPr/>
          <a:lstStyle/>
          <a:p>
            <a:pPr algn="ctr"/>
            <a:r>
              <a:rPr lang="en-US" dirty="0">
                <a:latin typeface="SassoonPrimaryInfant" panose="00000400000000000000" pitchFamily="2" charset="0"/>
              </a:rPr>
              <a:t>Reading</a:t>
            </a:r>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7</a:t>
            </a:fld>
            <a:endParaRPr lang="en-US" dirty="0"/>
          </a:p>
        </p:txBody>
      </p:sp>
      <p:graphicFrame>
        <p:nvGraphicFramePr>
          <p:cNvPr id="2" name="Table 1">
            <a:extLst>
              <a:ext uri="{FF2B5EF4-FFF2-40B4-BE49-F238E27FC236}">
                <a16:creationId xmlns="" xmlns:a16="http://schemas.microsoft.com/office/drawing/2014/main" id="{7041EC0F-EE46-459F-B337-FBD76DA89CCB}"/>
              </a:ext>
            </a:extLst>
          </p:cNvPr>
          <p:cNvGraphicFramePr>
            <a:graphicFrameLocks noGrp="1"/>
          </p:cNvGraphicFramePr>
          <p:nvPr>
            <p:extLst>
              <p:ext uri="{D42A27DB-BD31-4B8C-83A1-F6EECF244321}">
                <p14:modId xmlns:p14="http://schemas.microsoft.com/office/powerpoint/2010/main" val="452404374"/>
              </p:ext>
            </p:extLst>
          </p:nvPr>
        </p:nvGraphicFramePr>
        <p:xfrm>
          <a:off x="561398" y="2388999"/>
          <a:ext cx="5974968" cy="2040964"/>
        </p:xfrm>
        <a:graphic>
          <a:graphicData uri="http://schemas.openxmlformats.org/drawingml/2006/table">
            <a:tbl>
              <a:tblPr firstRow="1" firstCol="1" bandRow="1">
                <a:tableStyleId>{B301B821-A1FF-4177-AEE7-76D212191A09}</a:tableStyleId>
              </a:tblPr>
              <a:tblGrid>
                <a:gridCol w="5974968">
                  <a:extLst>
                    <a:ext uri="{9D8B030D-6E8A-4147-A177-3AD203B41FA5}">
                      <a16:colId xmlns="" xmlns:a16="http://schemas.microsoft.com/office/drawing/2014/main" val="1595222719"/>
                    </a:ext>
                  </a:extLst>
                </a:gridCol>
              </a:tblGrid>
              <a:tr h="475434">
                <a:tc>
                  <a:txBody>
                    <a:bodyPr/>
                    <a:lstStyle/>
                    <a:p>
                      <a:pPr algn="ctr">
                        <a:lnSpc>
                          <a:spcPct val="107000"/>
                        </a:lnSpc>
                        <a:spcAft>
                          <a:spcPts val="0"/>
                        </a:spcAft>
                      </a:pPr>
                      <a:r>
                        <a:rPr lang="en-GB" sz="1800" dirty="0">
                          <a:solidFill>
                            <a:srgbClr val="000000"/>
                          </a:solidFill>
                          <a:effectLst/>
                          <a:latin typeface="SassoonPrimaryInfant"/>
                        </a:rPr>
                        <a:t>Reception end of year expectations. </a:t>
                      </a:r>
                      <a:endParaRPr lang="en-GB" sz="1800" dirty="0">
                        <a:solidFill>
                          <a:srgbClr val="000000"/>
                        </a:solidFill>
                        <a:effectLst/>
                        <a:latin typeface="SassoonPrimaryInfant"/>
                        <a:ea typeface="Calibri" panose="020F0502020204030204" pitchFamily="34" charset="0"/>
                        <a:cs typeface="Times New Roman" panose="02020603050405020304" pitchFamily="18" charset="0"/>
                      </a:endParaRPr>
                    </a:p>
                  </a:txBody>
                  <a:tcPr marL="67700" marR="67700" marT="0" marB="0"/>
                </a:tc>
                <a:extLst>
                  <a:ext uri="{0D108BD9-81ED-4DB2-BD59-A6C34878D82A}">
                    <a16:rowId xmlns="" xmlns:a16="http://schemas.microsoft.com/office/drawing/2014/main" val="3264781924"/>
                  </a:ext>
                </a:extLst>
              </a:tr>
              <a:tr h="7359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600" b="0" dirty="0">
                          <a:solidFill>
                            <a:srgbClr val="000000"/>
                          </a:solidFill>
                          <a:latin typeface="SassoonCRInfant" panose="00000400000000000000" pitchFamily="2" charset="0"/>
                        </a:rPr>
                        <a:t>Children read and understand simple sentences.</a:t>
                      </a:r>
                      <a:endParaRPr lang="en-GB" sz="16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67700" marR="67700" marT="0" marB="0"/>
                </a:tc>
                <a:extLst>
                  <a:ext uri="{0D108BD9-81ED-4DB2-BD59-A6C34878D82A}">
                    <a16:rowId xmlns="" xmlns:a16="http://schemas.microsoft.com/office/drawing/2014/main" val="2184050859"/>
                  </a:ext>
                </a:extLst>
              </a:tr>
              <a:tr h="190811">
                <a:tc>
                  <a:txBody>
                    <a:bodyPr/>
                    <a:lstStyle/>
                    <a:p>
                      <a:pPr algn="ctr">
                        <a:lnSpc>
                          <a:spcPct val="107000"/>
                        </a:lnSpc>
                        <a:spcAft>
                          <a:spcPts val="0"/>
                        </a:spcAft>
                      </a:pPr>
                      <a:r>
                        <a:rPr lang="en-GB" sz="1600" b="0" dirty="0">
                          <a:solidFill>
                            <a:srgbClr val="000000"/>
                          </a:solidFill>
                          <a:latin typeface="SassoonCRInfant" panose="00000400000000000000" pitchFamily="2" charset="0"/>
                        </a:rPr>
                        <a:t>They use phonic knowledge to decode regular words and read them aloud accurately.</a:t>
                      </a:r>
                      <a:endParaRPr lang="en-GB" sz="16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67700" marR="67700" marT="0" marB="0"/>
                </a:tc>
                <a:extLst>
                  <a:ext uri="{0D108BD9-81ED-4DB2-BD59-A6C34878D82A}">
                    <a16:rowId xmlns="" xmlns:a16="http://schemas.microsoft.com/office/drawing/2014/main" val="1520181055"/>
                  </a:ext>
                </a:extLst>
              </a:tr>
              <a:tr h="190811">
                <a:tc>
                  <a:txBody>
                    <a:bodyPr/>
                    <a:lstStyle/>
                    <a:p>
                      <a:pPr algn="ctr">
                        <a:lnSpc>
                          <a:spcPct val="107000"/>
                        </a:lnSpc>
                        <a:spcAft>
                          <a:spcPts val="0"/>
                        </a:spcAft>
                      </a:pPr>
                      <a:r>
                        <a:rPr lang="en-GB" sz="1600" b="0" dirty="0">
                          <a:solidFill>
                            <a:srgbClr val="000000"/>
                          </a:solidFill>
                          <a:latin typeface="SassoonCRInfant" panose="00000400000000000000" pitchFamily="2" charset="0"/>
                        </a:rPr>
                        <a:t>They read some common irregular words. (tricky</a:t>
                      </a:r>
                      <a:r>
                        <a:rPr lang="en-GB" sz="1600" b="0" baseline="0" dirty="0">
                          <a:solidFill>
                            <a:srgbClr val="000000"/>
                          </a:solidFill>
                          <a:latin typeface="SassoonCRInfant" panose="00000400000000000000" pitchFamily="2" charset="0"/>
                        </a:rPr>
                        <a:t> red words)</a:t>
                      </a:r>
                      <a:endParaRPr lang="en-GB" sz="16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67700" marR="67700" marT="0" marB="0"/>
                </a:tc>
                <a:extLst>
                  <a:ext uri="{0D108BD9-81ED-4DB2-BD59-A6C34878D82A}">
                    <a16:rowId xmlns="" xmlns:a16="http://schemas.microsoft.com/office/drawing/2014/main" val="1421053510"/>
                  </a:ext>
                </a:extLst>
              </a:tr>
              <a:tr h="190811">
                <a:tc>
                  <a:txBody>
                    <a:bodyPr/>
                    <a:lstStyle/>
                    <a:p>
                      <a:pPr algn="ctr">
                        <a:lnSpc>
                          <a:spcPct val="107000"/>
                        </a:lnSpc>
                        <a:spcAft>
                          <a:spcPts val="0"/>
                        </a:spcAft>
                      </a:pPr>
                      <a:r>
                        <a:rPr lang="en-GB" sz="1600" b="0" dirty="0">
                          <a:solidFill>
                            <a:srgbClr val="000000"/>
                          </a:solidFill>
                          <a:latin typeface="SassoonCRInfant" panose="00000400000000000000" pitchFamily="2" charset="0"/>
                        </a:rPr>
                        <a:t>They demonstrate understanding when talking with others about what they have read.</a:t>
                      </a:r>
                      <a:endParaRPr lang="en-GB" sz="16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67700" marR="67700" marT="0" marB="0"/>
                </a:tc>
                <a:extLst>
                  <a:ext uri="{0D108BD9-81ED-4DB2-BD59-A6C34878D82A}">
                    <a16:rowId xmlns="" xmlns:a16="http://schemas.microsoft.com/office/drawing/2014/main" val="977855348"/>
                  </a:ext>
                </a:extLst>
              </a:tr>
            </a:tbl>
          </a:graphicData>
        </a:graphic>
      </p:graphicFrame>
      <p:sp>
        <p:nvSpPr>
          <p:cNvPr id="5" name="Rectangle 4"/>
          <p:cNvSpPr/>
          <p:nvPr/>
        </p:nvSpPr>
        <p:spPr>
          <a:xfrm>
            <a:off x="7535083" y="156117"/>
            <a:ext cx="4270917" cy="177304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ln w="12700">
                  <a:solidFill>
                    <a:sysClr val="windowText" lastClr="000000"/>
                  </a:solidFill>
                  <a:prstDash val="solid"/>
                </a:ln>
                <a:solidFill>
                  <a:srgbClr val="000000"/>
                </a:solidFill>
                <a:effectLst>
                  <a:outerShdw blurRad="41275" dist="20320" dir="1800000" algn="tl" rotWithShape="0">
                    <a:srgbClr val="000000">
                      <a:alpha val="40000"/>
                    </a:srgbClr>
                  </a:outerShdw>
                </a:effectLst>
              </a:rPr>
              <a:t>d a d</a:t>
            </a:r>
          </a:p>
        </p:txBody>
      </p:sp>
      <p:grpSp>
        <p:nvGrpSpPr>
          <p:cNvPr id="15" name="Group 14"/>
          <p:cNvGrpSpPr/>
          <p:nvPr/>
        </p:nvGrpSpPr>
        <p:grpSpPr>
          <a:xfrm>
            <a:off x="8922480" y="1384852"/>
            <a:ext cx="1496121" cy="215590"/>
            <a:chOff x="8240751" y="1713571"/>
            <a:chExt cx="1496121" cy="215590"/>
          </a:xfrm>
        </p:grpSpPr>
        <p:sp>
          <p:nvSpPr>
            <p:cNvPr id="6" name="Oval 5"/>
            <p:cNvSpPr/>
            <p:nvPr/>
          </p:nvSpPr>
          <p:spPr>
            <a:xfrm>
              <a:off x="8240751" y="1728439"/>
              <a:ext cx="200722" cy="20072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848492" y="1728439"/>
              <a:ext cx="200722" cy="20072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9536150" y="1713571"/>
              <a:ext cx="200722" cy="200722"/>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7601413" y="2977873"/>
            <a:ext cx="4270917" cy="1773044"/>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ln w="12700">
                  <a:solidFill>
                    <a:sysClr val="windowText" lastClr="000000"/>
                  </a:solidFill>
                  <a:prstDash val="solid"/>
                </a:ln>
                <a:solidFill>
                  <a:srgbClr val="000000"/>
                </a:solidFill>
                <a:effectLst>
                  <a:outerShdw blurRad="41275" dist="20320" dir="1800000" algn="tl" rotWithShape="0">
                    <a:srgbClr val="000000">
                      <a:alpha val="40000"/>
                    </a:srgbClr>
                  </a:outerShdw>
                </a:effectLst>
              </a:rPr>
              <a:t>s h e</a:t>
            </a:r>
          </a:p>
        </p:txBody>
      </p:sp>
      <p:sp>
        <p:nvSpPr>
          <p:cNvPr id="7" name="TextBox 6"/>
          <p:cNvSpPr txBox="1"/>
          <p:nvPr/>
        </p:nvSpPr>
        <p:spPr>
          <a:xfrm>
            <a:off x="7400691" y="1991852"/>
            <a:ext cx="4567191" cy="923330"/>
          </a:xfrm>
          <a:prstGeom prst="rect">
            <a:avLst/>
          </a:prstGeom>
          <a:noFill/>
        </p:spPr>
        <p:txBody>
          <a:bodyPr wrap="square" rtlCol="0">
            <a:spAutoFit/>
          </a:bodyPr>
          <a:lstStyle/>
          <a:p>
            <a:pPr algn="ctr"/>
            <a:r>
              <a:rPr lang="en-GB" dirty="0">
                <a:solidFill>
                  <a:schemeClr val="accent1">
                    <a:lumMod val="60000"/>
                    <a:lumOff val="40000"/>
                  </a:schemeClr>
                </a:solidFill>
                <a:latin typeface="SassoonCRInfant" panose="00000400000000000000" pitchFamily="2" charset="0"/>
              </a:rPr>
              <a:t>Green words are words that your child can sound out phonetically (using their sounds) in order to read them. </a:t>
            </a:r>
          </a:p>
        </p:txBody>
      </p:sp>
      <p:sp>
        <p:nvSpPr>
          <p:cNvPr id="17" name="TextBox 16"/>
          <p:cNvSpPr txBox="1"/>
          <p:nvPr/>
        </p:nvSpPr>
        <p:spPr>
          <a:xfrm>
            <a:off x="4437530" y="4750917"/>
            <a:ext cx="7601168" cy="2031325"/>
          </a:xfrm>
          <a:prstGeom prst="rect">
            <a:avLst/>
          </a:prstGeom>
          <a:noFill/>
        </p:spPr>
        <p:txBody>
          <a:bodyPr wrap="square" rtlCol="0">
            <a:spAutoFit/>
          </a:bodyPr>
          <a:lstStyle/>
          <a:p>
            <a:pPr algn="ctr"/>
            <a:r>
              <a:rPr lang="en-GB" dirty="0">
                <a:solidFill>
                  <a:schemeClr val="accent1">
                    <a:lumMod val="60000"/>
                    <a:lumOff val="40000"/>
                  </a:schemeClr>
                </a:solidFill>
                <a:latin typeface="SassoonCRInfant" panose="00000400000000000000" pitchFamily="2" charset="0"/>
              </a:rPr>
              <a:t>Tricky/Red words are words that your child cannot sound out phonetically (using their sounds) in order to read them as they don’t sound the same when they are said. </a:t>
            </a:r>
          </a:p>
          <a:p>
            <a:pPr algn="ctr"/>
            <a:r>
              <a:rPr lang="en-GB" dirty="0">
                <a:solidFill>
                  <a:schemeClr val="accent1">
                    <a:lumMod val="60000"/>
                    <a:lumOff val="40000"/>
                  </a:schemeClr>
                </a:solidFill>
                <a:latin typeface="SassoonCRInfant" panose="00000400000000000000" pitchFamily="2" charset="0"/>
              </a:rPr>
              <a:t>We will learn a new tricky word each week (mostly!) and I will send home the tricky word flash cards for you to practice recognising these with your child. </a:t>
            </a:r>
          </a:p>
          <a:p>
            <a:pPr algn="ctr"/>
            <a:r>
              <a:rPr lang="en-GB" dirty="0">
                <a:solidFill>
                  <a:schemeClr val="accent1">
                    <a:lumMod val="60000"/>
                    <a:lumOff val="40000"/>
                  </a:schemeClr>
                </a:solidFill>
                <a:latin typeface="SassoonCRInfant" panose="00000400000000000000" pitchFamily="2" charset="0"/>
              </a:rPr>
              <a:t>Your child will be expected to read these words on sight by the end of Reception. </a:t>
            </a:r>
          </a:p>
        </p:txBody>
      </p:sp>
    </p:spTree>
    <p:extLst>
      <p:ext uri="{BB962C8B-B14F-4D97-AF65-F5344CB8AC3E}">
        <p14:creationId xmlns:p14="http://schemas.microsoft.com/office/powerpoint/2010/main" val="26691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2312" y="854098"/>
            <a:ext cx="4807190" cy="1061509"/>
          </a:xfrm>
        </p:spPr>
        <p:txBody>
          <a:bodyPr/>
          <a:lstStyle/>
          <a:p>
            <a:pPr algn="ctr"/>
            <a:r>
              <a:rPr lang="en-US" dirty="0">
                <a:latin typeface="SassoonPrimaryInfant" panose="00000400000000000000" pitchFamily="2" charset="0"/>
              </a:rPr>
              <a:t>Writing</a:t>
            </a:r>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8</a:t>
            </a:fld>
            <a:endParaRPr lang="en-US" dirty="0"/>
          </a:p>
        </p:txBody>
      </p:sp>
      <p:graphicFrame>
        <p:nvGraphicFramePr>
          <p:cNvPr id="2" name="Table 1">
            <a:extLst>
              <a:ext uri="{FF2B5EF4-FFF2-40B4-BE49-F238E27FC236}">
                <a16:creationId xmlns="" xmlns:a16="http://schemas.microsoft.com/office/drawing/2014/main" id="{E15D254D-FF86-46AA-A61D-B96E3395C7E4}"/>
              </a:ext>
            </a:extLst>
          </p:cNvPr>
          <p:cNvGraphicFramePr>
            <a:graphicFrameLocks noGrp="1"/>
          </p:cNvGraphicFramePr>
          <p:nvPr>
            <p:extLst>
              <p:ext uri="{D42A27DB-BD31-4B8C-83A1-F6EECF244321}">
                <p14:modId xmlns:p14="http://schemas.microsoft.com/office/powerpoint/2010/main" val="2547978201"/>
              </p:ext>
            </p:extLst>
          </p:nvPr>
        </p:nvGraphicFramePr>
        <p:xfrm>
          <a:off x="124703" y="2498516"/>
          <a:ext cx="5083633" cy="2905244"/>
        </p:xfrm>
        <a:graphic>
          <a:graphicData uri="http://schemas.openxmlformats.org/drawingml/2006/table">
            <a:tbl>
              <a:tblPr firstRow="1" firstCol="1" bandRow="1">
                <a:tableStyleId>{B301B821-A1FF-4177-AEE7-76D212191A09}</a:tableStyleId>
              </a:tblPr>
              <a:tblGrid>
                <a:gridCol w="5083633">
                  <a:extLst>
                    <a:ext uri="{9D8B030D-6E8A-4147-A177-3AD203B41FA5}">
                      <a16:colId xmlns="" xmlns:a16="http://schemas.microsoft.com/office/drawing/2014/main" val="51973771"/>
                    </a:ext>
                  </a:extLst>
                </a:gridCol>
              </a:tblGrid>
              <a:tr h="418858">
                <a:tc>
                  <a:txBody>
                    <a:bodyPr/>
                    <a:lstStyle/>
                    <a:p>
                      <a:pPr algn="ctr">
                        <a:lnSpc>
                          <a:spcPct val="107000"/>
                        </a:lnSpc>
                        <a:spcAft>
                          <a:spcPts val="0"/>
                        </a:spcAft>
                      </a:pPr>
                      <a:r>
                        <a:rPr lang="en-GB" sz="1800" dirty="0">
                          <a:effectLst/>
                        </a:rPr>
                        <a:t>Reception End of Year Expectations</a:t>
                      </a:r>
                      <a:endParaRPr lang="en-GB" sz="1800" dirty="0">
                        <a:effectLst/>
                        <a:latin typeface="SassoonPrimaryInfant" panose="000004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919279183"/>
                  </a:ext>
                </a:extLst>
              </a:tr>
              <a:tr h="710397">
                <a:tc>
                  <a:txBody>
                    <a:bodyPr/>
                    <a:lstStyle/>
                    <a:p>
                      <a:pPr algn="ctr">
                        <a:lnSpc>
                          <a:spcPct val="107000"/>
                        </a:lnSpc>
                        <a:spcAft>
                          <a:spcPts val="0"/>
                        </a:spcAft>
                      </a:pPr>
                      <a:r>
                        <a:rPr lang="en-GB" sz="1600" b="0" dirty="0">
                          <a:solidFill>
                            <a:srgbClr val="000000"/>
                          </a:solidFill>
                          <a:latin typeface="SassoonCRInfant" panose="00000400000000000000" pitchFamily="2" charset="0"/>
                        </a:rPr>
                        <a:t>Children use their phonic knowledge to write words in ways which match their spoken sounds. </a:t>
                      </a:r>
                      <a:endParaRPr lang="en-GB" sz="16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566114662"/>
                  </a:ext>
                </a:extLst>
              </a:tr>
              <a:tr h="471381">
                <a:tc>
                  <a:txBody>
                    <a:bodyPr/>
                    <a:lstStyle/>
                    <a:p>
                      <a:pPr algn="ctr">
                        <a:lnSpc>
                          <a:spcPct val="107000"/>
                        </a:lnSpc>
                        <a:spcAft>
                          <a:spcPts val="0"/>
                        </a:spcAft>
                      </a:pPr>
                      <a:r>
                        <a:rPr lang="en-GB" sz="1600" b="0" dirty="0">
                          <a:solidFill>
                            <a:srgbClr val="000000"/>
                          </a:solidFill>
                          <a:latin typeface="SassoonCRInfant" panose="00000400000000000000" pitchFamily="2" charset="0"/>
                        </a:rPr>
                        <a:t>They also write some irregular common words. </a:t>
                      </a:r>
                      <a:endParaRPr lang="en-GB" sz="16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75568261"/>
                  </a:ext>
                </a:extLst>
              </a:tr>
              <a:tr h="471381">
                <a:tc>
                  <a:txBody>
                    <a:bodyPr/>
                    <a:lstStyle/>
                    <a:p>
                      <a:pPr algn="ctr">
                        <a:lnSpc>
                          <a:spcPct val="107000"/>
                        </a:lnSpc>
                        <a:spcAft>
                          <a:spcPts val="0"/>
                        </a:spcAft>
                      </a:pPr>
                      <a:r>
                        <a:rPr lang="en-GB" sz="1600" b="0" dirty="0">
                          <a:solidFill>
                            <a:srgbClr val="000000"/>
                          </a:solidFill>
                          <a:latin typeface="SassoonCRInfant" panose="00000400000000000000" pitchFamily="2" charset="0"/>
                        </a:rPr>
                        <a:t>They write simple sentences which can be read by themselves and others. </a:t>
                      </a:r>
                      <a:endParaRPr lang="en-GB" sz="16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47138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b="0" dirty="0">
                          <a:solidFill>
                            <a:srgbClr val="000000"/>
                          </a:solidFill>
                          <a:latin typeface="SassoonCRInfant" panose="00000400000000000000" pitchFamily="2" charset="0"/>
                        </a:rPr>
                        <a:t>Some words are spelt correctly and others are phonetically plausible.</a:t>
                      </a:r>
                      <a:endParaRPr lang="en-GB" sz="1600" b="0" dirty="0">
                        <a:solidFill>
                          <a:srgbClr val="000000"/>
                        </a:solidFill>
                        <a:effectLst/>
                        <a:latin typeface="SassoonCRInfant" panose="00000400000000000000" pitchFamily="2" charset="0"/>
                      </a:endParaRPr>
                    </a:p>
                    <a:p>
                      <a:pPr algn="ctr">
                        <a:lnSpc>
                          <a:spcPct val="107000"/>
                        </a:lnSpc>
                        <a:spcAft>
                          <a:spcPts val="0"/>
                        </a:spcAft>
                      </a:pPr>
                      <a:endParaRPr lang="en-GB" sz="1600" b="0" dirty="0">
                        <a:solidFill>
                          <a:srgbClr val="000000"/>
                        </a:solidFill>
                        <a:effectLst/>
                        <a:latin typeface="SassoonCRInfant" panose="000004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bl>
          </a:graphicData>
        </a:graphic>
      </p:graphicFrame>
      <p:sp>
        <p:nvSpPr>
          <p:cNvPr id="5" name="TextBox 4"/>
          <p:cNvSpPr txBox="1"/>
          <p:nvPr/>
        </p:nvSpPr>
        <p:spPr>
          <a:xfrm>
            <a:off x="5527454" y="1443841"/>
            <a:ext cx="6374674" cy="3970318"/>
          </a:xfrm>
          <a:prstGeom prst="rect">
            <a:avLst/>
          </a:prstGeom>
          <a:noFill/>
        </p:spPr>
        <p:txBody>
          <a:bodyPr wrap="square" rtlCol="0">
            <a:spAutoFit/>
          </a:bodyPr>
          <a:lstStyle/>
          <a:p>
            <a:pPr algn="ctr"/>
            <a:r>
              <a:rPr lang="en-GB" dirty="0">
                <a:solidFill>
                  <a:schemeClr val="accent1">
                    <a:lumMod val="60000"/>
                    <a:lumOff val="40000"/>
                  </a:schemeClr>
                </a:solidFill>
                <a:latin typeface="SassoonCRInfant" panose="00000400000000000000" pitchFamily="2" charset="0"/>
              </a:rPr>
              <a:t>By the end of Reception, your child should be able to write sentences independently that are phonetically plausible – that doesn’t mean everything spelt correctly! For example, I </a:t>
            </a:r>
            <a:r>
              <a:rPr lang="en-GB" dirty="0" err="1">
                <a:solidFill>
                  <a:schemeClr val="accent1">
                    <a:lumMod val="60000"/>
                    <a:lumOff val="40000"/>
                  </a:schemeClr>
                </a:solidFill>
                <a:latin typeface="SassoonCRInfant" panose="00000400000000000000" pitchFamily="2" charset="0"/>
              </a:rPr>
              <a:t>eet</a:t>
            </a:r>
            <a:r>
              <a:rPr lang="en-GB" dirty="0">
                <a:solidFill>
                  <a:schemeClr val="accent1">
                    <a:lumMod val="60000"/>
                    <a:lumOff val="40000"/>
                  </a:schemeClr>
                </a:solidFill>
                <a:latin typeface="SassoonCRInfant" panose="00000400000000000000" pitchFamily="2" charset="0"/>
              </a:rPr>
              <a:t> bred. (I eat bread). The children will learn alternate spellings for different sounds at later points in the year ( for example, u and </a:t>
            </a:r>
            <a:r>
              <a:rPr lang="en-GB" dirty="0" err="1">
                <a:solidFill>
                  <a:schemeClr val="accent1">
                    <a:lumMod val="60000"/>
                    <a:lumOff val="40000"/>
                  </a:schemeClr>
                </a:solidFill>
                <a:latin typeface="SassoonCRInfant" panose="00000400000000000000" pitchFamily="2" charset="0"/>
              </a:rPr>
              <a:t>oo</a:t>
            </a:r>
            <a:r>
              <a:rPr lang="en-GB" dirty="0">
                <a:solidFill>
                  <a:schemeClr val="accent1">
                    <a:lumMod val="60000"/>
                    <a:lumOff val="40000"/>
                  </a:schemeClr>
                </a:solidFill>
                <a:latin typeface="SassoonCRInfant" panose="00000400000000000000" pitchFamily="2" charset="0"/>
              </a:rPr>
              <a:t> both make the same sound) and will start to make the choice of which spelling is correct. However, as long as the children use the sounds that they have learnt so far in the year to spell, they should reach the Early Learning Goal. </a:t>
            </a:r>
          </a:p>
          <a:p>
            <a:pPr algn="ctr"/>
            <a:r>
              <a:rPr lang="en-GB" dirty="0">
                <a:solidFill>
                  <a:schemeClr val="accent1">
                    <a:lumMod val="60000"/>
                    <a:lumOff val="40000"/>
                  </a:schemeClr>
                </a:solidFill>
                <a:latin typeface="SassoonCRInfant" panose="00000400000000000000" pitchFamily="2" charset="0"/>
              </a:rPr>
              <a:t>Children are also expected to be able to spell some tricky red words in their writing and will be taught the spelling of these in our phonics lessons. </a:t>
            </a:r>
          </a:p>
          <a:p>
            <a:pPr algn="ctr"/>
            <a:r>
              <a:rPr lang="en-GB" dirty="0">
                <a:solidFill>
                  <a:schemeClr val="accent1">
                    <a:lumMod val="60000"/>
                    <a:lumOff val="40000"/>
                  </a:schemeClr>
                </a:solidFill>
                <a:latin typeface="SassoonCRInfant" panose="00000400000000000000" pitchFamily="2" charset="0"/>
              </a:rPr>
              <a:t>Please encourage your child to use their phonics knowledge whenever they are writing, even if it looks like gobbledegook!  </a:t>
            </a:r>
          </a:p>
        </p:txBody>
      </p:sp>
    </p:spTree>
    <p:extLst>
      <p:ext uri="{BB962C8B-B14F-4D97-AF65-F5344CB8AC3E}">
        <p14:creationId xmlns:p14="http://schemas.microsoft.com/office/powerpoint/2010/main" val="36264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2D9D162-C3F3-4DA6-ACF1-E33B89535E11}"/>
              </a:ext>
            </a:extLst>
          </p:cNvPr>
          <p:cNvSpPr>
            <a:spLocks noGrp="1"/>
          </p:cNvSpPr>
          <p:nvPr>
            <p:ph type="title"/>
          </p:nvPr>
        </p:nvSpPr>
        <p:spPr>
          <a:xfrm rot="-360000">
            <a:off x="42312" y="854098"/>
            <a:ext cx="4807190" cy="1061509"/>
          </a:xfrm>
        </p:spPr>
        <p:txBody>
          <a:bodyPr>
            <a:normAutofit/>
          </a:bodyPr>
          <a:lstStyle/>
          <a:p>
            <a:pPr algn="ctr"/>
            <a:r>
              <a:rPr lang="en-US" dirty="0">
                <a:latin typeface="SassoonPrimaryInfant" panose="00000400000000000000" pitchFamily="2" charset="0"/>
              </a:rPr>
              <a:t>Phonics</a:t>
            </a:r>
          </a:p>
        </p:txBody>
      </p:sp>
      <p:sp>
        <p:nvSpPr>
          <p:cNvPr id="3" name="Slide Number Placeholder 2">
            <a:extLst>
              <a:ext uri="{FF2B5EF4-FFF2-40B4-BE49-F238E27FC236}">
                <a16:creationId xmlns="" xmlns:a16="http://schemas.microsoft.com/office/drawing/2014/main" id="{1B207A22-C237-4907-825A-3E28A7AE92A4}"/>
              </a:ext>
            </a:extLst>
          </p:cNvPr>
          <p:cNvSpPr>
            <a:spLocks noGrp="1"/>
          </p:cNvSpPr>
          <p:nvPr>
            <p:ph type="sldNum" sz="quarter" idx="12"/>
          </p:nvPr>
        </p:nvSpPr>
        <p:spPr/>
        <p:txBody>
          <a:bodyPr/>
          <a:lstStyle/>
          <a:p>
            <a:fld id="{98C0CDE5-970C-4CC4-BF43-0DA127E73E82}" type="slidenum">
              <a:rPr lang="en-US" smtClean="0"/>
              <a:t>9</a:t>
            </a:fld>
            <a:endParaRPr lang="en-US" dirty="0"/>
          </a:p>
        </p:txBody>
      </p:sp>
      <p:sp>
        <p:nvSpPr>
          <p:cNvPr id="2" name="Rectangle 1">
            <a:extLst>
              <a:ext uri="{FF2B5EF4-FFF2-40B4-BE49-F238E27FC236}">
                <a16:creationId xmlns="" xmlns:a16="http://schemas.microsoft.com/office/drawing/2014/main" id="{EB11AD81-71A8-4C7A-914A-2DDA55FFADA1}"/>
              </a:ext>
            </a:extLst>
          </p:cNvPr>
          <p:cNvSpPr/>
          <p:nvPr/>
        </p:nvSpPr>
        <p:spPr>
          <a:xfrm>
            <a:off x="298817" y="2086408"/>
            <a:ext cx="5084528" cy="4212628"/>
          </a:xfrm>
          <a:prstGeom prst="rect">
            <a:avLst/>
          </a:prstGeom>
        </p:spPr>
        <p:txBody>
          <a:bodyPr wrap="square">
            <a:spAutoFit/>
          </a:bodyPr>
          <a:lstStyle/>
          <a:p>
            <a:pPr>
              <a:lnSpc>
                <a:spcPct val="150000"/>
              </a:lnSpc>
            </a:pPr>
            <a:r>
              <a:rPr lang="en-GB" altLang="en-US" dirty="0">
                <a:solidFill>
                  <a:schemeClr val="accent2"/>
                </a:solidFill>
                <a:latin typeface="SassoonPrimaryInfant" panose="00000400000000000000" pitchFamily="2" charset="0"/>
              </a:rPr>
              <a:t>Reception are taught Phonics every morning. We will start with set 1 sounds at the beginning of the year, doing one sound a day and reviewing on a Friday. During their Phonics lessons the children will be taught to recognise and write the sound using the correct formation (using the rhymes shown opposite). They will also be taught how to blend (joining the sounds together to make a word) when reading and to segment (pick out the sounds they can hear in a word, e.g. d- o –g ) when spelling. </a:t>
            </a:r>
          </a:p>
        </p:txBody>
      </p:sp>
      <p:pic>
        <p:nvPicPr>
          <p:cNvPr id="18434" name="Picture 2" descr="Image result for read write inc year 2">
            <a:extLst>
              <a:ext uri="{FF2B5EF4-FFF2-40B4-BE49-F238E27FC236}">
                <a16:creationId xmlns="" xmlns:a16="http://schemas.microsoft.com/office/drawing/2014/main" id="{7BF9D21E-31BB-4EE3-8D1B-3CE9F7D6E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345" y="535428"/>
            <a:ext cx="2158779" cy="15143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Image result for rwi rhy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rwi rhym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rwi rhym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183" y="2049796"/>
            <a:ext cx="6607516" cy="467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utoShape 10" descr="Pictur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8033656" y="312737"/>
            <a:ext cx="3772343" cy="1477328"/>
          </a:xfrm>
          <a:prstGeom prst="rect">
            <a:avLst/>
          </a:prstGeom>
          <a:noFill/>
        </p:spPr>
        <p:txBody>
          <a:bodyPr wrap="square" rtlCol="0">
            <a:spAutoFit/>
          </a:bodyPr>
          <a:lstStyle/>
          <a:p>
            <a:r>
              <a:rPr lang="en-GB" u="sng" dirty="0">
                <a:solidFill>
                  <a:srgbClr val="000000"/>
                </a:solidFill>
              </a:rPr>
              <a:t>How to pronounce the sounds!</a:t>
            </a:r>
          </a:p>
          <a:p>
            <a:endParaRPr lang="en-GB" u="sng" dirty="0">
              <a:solidFill>
                <a:srgbClr val="000000"/>
              </a:solidFill>
            </a:endParaRPr>
          </a:p>
          <a:p>
            <a:r>
              <a:rPr lang="en-GB" dirty="0">
                <a:hlinkClick r:id="rId4"/>
              </a:rPr>
              <a:t>https://www.youtube.com/watch?v=TkXcabDUg7Q</a:t>
            </a:r>
            <a:r>
              <a:rPr lang="en-GB" dirty="0"/>
              <a:t> </a:t>
            </a:r>
          </a:p>
          <a:p>
            <a:endParaRPr lang="en-GB" dirty="0"/>
          </a:p>
        </p:txBody>
      </p:sp>
    </p:spTree>
    <p:extLst>
      <p:ext uri="{BB962C8B-B14F-4D97-AF65-F5344CB8AC3E}">
        <p14:creationId xmlns:p14="http://schemas.microsoft.com/office/powerpoint/2010/main" val="30604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2"/>
                                        </p:tgtEl>
                                        <p:attrNameLst>
                                          <p:attrName>r</p:attrName>
                                        </p:attrNameLst>
                                      </p:cBhvr>
                                    </p:animRot>
                                    <p:animRot by="-240000">
                                      <p:cBhvr>
                                        <p:cTn id="12" dur="200" fill="hold">
                                          <p:stCondLst>
                                            <p:cond delay="200"/>
                                          </p:stCondLst>
                                        </p:cTn>
                                        <p:tgtEl>
                                          <p:spTgt spid="2"/>
                                        </p:tgtEl>
                                        <p:attrNameLst>
                                          <p:attrName>r</p:attrName>
                                        </p:attrNameLst>
                                      </p:cBhvr>
                                    </p:animRot>
                                    <p:animRot by="240000">
                                      <p:cBhvr>
                                        <p:cTn id="13" dur="200" fill="hold">
                                          <p:stCondLst>
                                            <p:cond delay="400"/>
                                          </p:stCondLst>
                                        </p:cTn>
                                        <p:tgtEl>
                                          <p:spTgt spid="2"/>
                                        </p:tgtEl>
                                        <p:attrNameLst>
                                          <p:attrName>r</p:attrName>
                                        </p:attrNameLst>
                                      </p:cBhvr>
                                    </p:animRot>
                                    <p:animRot by="-240000">
                                      <p:cBhvr>
                                        <p:cTn id="14" dur="200" fill="hold">
                                          <p:stCondLst>
                                            <p:cond delay="600"/>
                                          </p:stCondLst>
                                        </p:cTn>
                                        <p:tgtEl>
                                          <p:spTgt spid="2"/>
                                        </p:tgtEl>
                                        <p:attrNameLst>
                                          <p:attrName>r</p:attrName>
                                        </p:attrNameLst>
                                      </p:cBhvr>
                                    </p:animRot>
                                    <p:animRot by="120000">
                                      <p:cBhvr>
                                        <p:cTn id="15"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2.xml><?xml version="1.0" encoding="utf-8"?>
<ds:datastoreItem xmlns:ds="http://schemas.openxmlformats.org/officeDocument/2006/customXml" ds:itemID="{BEF6C8FF-3D90-457B-9108-406F928CD7C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Elementary school presentation</Template>
  <TotalTime>0</TotalTime>
  <Words>2280</Words>
  <Application>Microsoft Office PowerPoint</Application>
  <PresentationFormat>Custom</PresentationFormat>
  <Paragraphs>172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Welcome to Reception</vt:lpstr>
      <vt:lpstr>Welcome to  Acomb First School</vt:lpstr>
      <vt:lpstr>About me!</vt:lpstr>
      <vt:lpstr>Welcome to Reception.</vt:lpstr>
      <vt:lpstr>Life in Reception</vt:lpstr>
      <vt:lpstr>Reading</vt:lpstr>
      <vt:lpstr>Reading</vt:lpstr>
      <vt:lpstr>Writing</vt:lpstr>
      <vt:lpstr>Phonics</vt:lpstr>
      <vt:lpstr>Maths</vt:lpstr>
      <vt:lpstr>Other areas of learning</vt:lpstr>
      <vt:lpstr>PowerPoint Presentation</vt:lpstr>
      <vt:lpstr>PowerPoint Presentation</vt:lpstr>
      <vt:lpstr>Just a reminder!</vt:lpstr>
      <vt:lpstr>How can I help?</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2019-09-15T18:43:46Z</dcterms:created>
  <dcterms:modified xsi:type="dcterms:W3CDTF">2020-09-15T11:32:10Z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